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658" r:id="rId3"/>
    <p:sldId id="2657" r:id="rId5"/>
    <p:sldId id="2662" r:id="rId6"/>
    <p:sldId id="2663" r:id="rId7"/>
    <p:sldId id="2667" r:id="rId8"/>
    <p:sldId id="2676" r:id="rId9"/>
    <p:sldId id="2683" r:id="rId10"/>
    <p:sldId id="2684" r:id="rId11"/>
    <p:sldId id="2654" r:id="rId12"/>
    <p:sldId id="2687" r:id="rId13"/>
    <p:sldId id="2669" r:id="rId14"/>
    <p:sldId id="2688" r:id="rId15"/>
    <p:sldId id="2685" r:id="rId16"/>
    <p:sldId id="2691" r:id="rId17"/>
    <p:sldId id="2689" r:id="rId18"/>
    <p:sldId id="2655" r:id="rId19"/>
    <p:sldId id="2686" r:id="rId20"/>
    <p:sldId id="2690" r:id="rId21"/>
    <p:sldId id="2666" r:id="rId22"/>
  </p:sldIdLst>
  <p:sldSz cx="12192000" cy="6858000"/>
  <p:notesSz cx="6858000" cy="9144000"/>
  <p:embeddedFontLst>
    <p:embeddedFont>
      <p:font typeface="华文仿宋" panose="02010600040101010101" charset="-122"/>
      <p:regular r:id="rId26"/>
    </p:embeddedFont>
    <p:embeddedFont>
      <p:font typeface="等线" panose="02010600030101010101" charset="-122"/>
      <p:regular r:id="rId27"/>
    </p:embeddedFont>
    <p:embeddedFont>
      <p:font typeface="方正姚体" panose="02010601030101010101" pitchFamily="2" charset="-122"/>
      <p:regular r:id="rId28"/>
    </p:embeddedFont>
    <p:embeddedFont>
      <p:font typeface="微软雅黑" panose="020B0503020204020204" charset="-122"/>
      <p:regular r:id="rId29"/>
    </p:embeddedFont>
    <p:embeddedFont>
      <p:font typeface="等线 Light" panose="02010600030101010101" charset="-122"/>
      <p:regular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035"/>
    <a:srgbClr val="A4BCD3"/>
    <a:srgbClr val="F3F2EF"/>
    <a:srgbClr val="537677"/>
    <a:srgbClr val="708FAE"/>
    <a:srgbClr val="2F6589"/>
    <a:srgbClr val="BCB698"/>
    <a:srgbClr val="67ABDA"/>
    <a:srgbClr val="FAD8A5"/>
    <a:srgbClr val="FBD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8" autoAdjust="0"/>
    <p:restoredTop sz="94660"/>
  </p:normalViewPr>
  <p:slideViewPr>
    <p:cSldViewPr snapToGrid="0">
      <p:cViewPr>
        <p:scale>
          <a:sx n="50" d="100"/>
          <a:sy n="50" d="100"/>
        </p:scale>
        <p:origin x="2130" y="13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4.xml"/><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0CDF2-4102-4B22-8F73-5EA4ABD4D6E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4A5DB-1206-4056-9264-9B8B5F84165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F712F70-5640-4329-84FF-B08D7A5E2E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BB5328-8378-4C31-BDDE-86F6F0E8A02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F712F70-5640-4329-84FF-B08D7A5E2E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BB5328-8378-4C31-BDDE-86F6F0E8A02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F712F70-5640-4329-84FF-B08D7A5E2E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BB5328-8378-4C31-BDDE-86F6F0E8A02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133975" y="1593056"/>
            <a:ext cx="1924050" cy="1924050"/>
          </a:xfrm>
          <a:custGeom>
            <a:avLst/>
            <a:gdLst>
              <a:gd name="connsiteX0" fmla="*/ 962025 w 1924050"/>
              <a:gd name="connsiteY0" fmla="*/ 0 h 1924050"/>
              <a:gd name="connsiteX1" fmla="*/ 1924050 w 1924050"/>
              <a:gd name="connsiteY1" fmla="*/ 962025 h 1924050"/>
              <a:gd name="connsiteX2" fmla="*/ 962025 w 1924050"/>
              <a:gd name="connsiteY2" fmla="*/ 1924050 h 1924050"/>
              <a:gd name="connsiteX3" fmla="*/ 0 w 1924050"/>
              <a:gd name="connsiteY3" fmla="*/ 962025 h 1924050"/>
              <a:gd name="connsiteX4" fmla="*/ 962025 w 1924050"/>
              <a:gd name="connsiteY4" fmla="*/ 0 h 192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50" h="1924050">
                <a:moveTo>
                  <a:pt x="962025" y="0"/>
                </a:moveTo>
                <a:cubicBezTo>
                  <a:pt x="1493337" y="0"/>
                  <a:pt x="1924050" y="430713"/>
                  <a:pt x="1924050" y="962025"/>
                </a:cubicBezTo>
                <a:cubicBezTo>
                  <a:pt x="1924050" y="1493337"/>
                  <a:pt x="1493337" y="1924050"/>
                  <a:pt x="962025" y="1924050"/>
                </a:cubicBezTo>
                <a:cubicBezTo>
                  <a:pt x="430713" y="1924050"/>
                  <a:pt x="0" y="1493337"/>
                  <a:pt x="0" y="962025"/>
                </a:cubicBezTo>
                <a:cubicBezTo>
                  <a:pt x="0" y="430713"/>
                  <a:pt x="430713" y="0"/>
                  <a:pt x="962025" y="0"/>
                </a:cubicBez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5133975" y="4076699"/>
            <a:ext cx="1924050" cy="1924050"/>
          </a:xfrm>
          <a:custGeom>
            <a:avLst/>
            <a:gdLst>
              <a:gd name="connsiteX0" fmla="*/ 962025 w 1924050"/>
              <a:gd name="connsiteY0" fmla="*/ 0 h 1924050"/>
              <a:gd name="connsiteX1" fmla="*/ 1924050 w 1924050"/>
              <a:gd name="connsiteY1" fmla="*/ 962025 h 1924050"/>
              <a:gd name="connsiteX2" fmla="*/ 962025 w 1924050"/>
              <a:gd name="connsiteY2" fmla="*/ 1924050 h 1924050"/>
              <a:gd name="connsiteX3" fmla="*/ 0 w 1924050"/>
              <a:gd name="connsiteY3" fmla="*/ 962025 h 1924050"/>
              <a:gd name="connsiteX4" fmla="*/ 962025 w 1924050"/>
              <a:gd name="connsiteY4" fmla="*/ 0 h 192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50" h="1924050">
                <a:moveTo>
                  <a:pt x="962025" y="0"/>
                </a:moveTo>
                <a:cubicBezTo>
                  <a:pt x="1493337" y="0"/>
                  <a:pt x="1924050" y="430713"/>
                  <a:pt x="1924050" y="962025"/>
                </a:cubicBezTo>
                <a:cubicBezTo>
                  <a:pt x="1924050" y="1493337"/>
                  <a:pt x="1493337" y="1924050"/>
                  <a:pt x="962025" y="1924050"/>
                </a:cubicBezTo>
                <a:cubicBezTo>
                  <a:pt x="430713" y="1924050"/>
                  <a:pt x="0" y="1493337"/>
                  <a:pt x="0" y="962025"/>
                </a:cubicBezTo>
                <a:cubicBezTo>
                  <a:pt x="0" y="430713"/>
                  <a:pt x="430713" y="0"/>
                  <a:pt x="962025" y="0"/>
                </a:cubicBezTo>
                <a:close/>
              </a:path>
            </a:pathLst>
          </a:custGeom>
        </p:spPr>
        <p:txBody>
          <a:bodyPr wrap="square">
            <a:noAutofit/>
          </a:bodyPr>
          <a:lstStyle/>
          <a:p>
            <a:endParaRPr lang="en-US"/>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F712F70-5640-4329-84FF-B08D7A5E2E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BB5328-8378-4C31-BDDE-86F6F0E8A02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F712F70-5640-4329-84FF-B08D7A5E2E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BB5328-8378-4C31-BDDE-86F6F0E8A02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F712F70-5640-4329-84FF-B08D7A5E2E1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BB5328-8378-4C31-BDDE-86F6F0E8A02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F712F70-5640-4329-84FF-B08D7A5E2E1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7BB5328-8378-4C31-BDDE-86F6F0E8A02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F712F70-5640-4329-84FF-B08D7A5E2E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7BB5328-8378-4C31-BDDE-86F6F0E8A02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712F70-5640-4329-84FF-B08D7A5E2E1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7BB5328-8378-4C31-BDDE-86F6F0E8A02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F712F70-5640-4329-84FF-B08D7A5E2E1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BB5328-8378-4C31-BDDE-86F6F0E8A02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F712F70-5640-4329-84FF-B08D7A5E2E1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BB5328-8378-4C31-BDDE-86F6F0E8A0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12F70-5640-4329-84FF-B08D7A5E2E1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B5328-8378-4C31-BDDE-86F6F0E8A02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5.xml"/><Relationship Id="rId2" Type="http://schemas.openxmlformats.org/officeDocument/2006/relationships/image" Target="../media/image10.png"/><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5.xml"/><Relationship Id="rId2" Type="http://schemas.openxmlformats.org/officeDocument/2006/relationships/image" Target="../media/image10.png"/><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themeOverride" Target="../theme/themeOverride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themeOverride" Target="../theme/themeOverride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5.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l="16345" t="15028" r="16343" b="15180"/>
          <a:stretch>
            <a:fillRect/>
          </a:stretch>
        </p:blipFill>
        <p:spPr>
          <a:xfrm>
            <a:off x="0" y="0"/>
            <a:ext cx="12192000" cy="6873240"/>
          </a:xfrm>
          <a:prstGeom prst="rect">
            <a:avLst/>
          </a:prstGeom>
        </p:spPr>
      </p:pic>
      <p:pic>
        <p:nvPicPr>
          <p:cNvPr id="10" name="图片 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t="1515" r="45057" b="67954"/>
          <a:stretch>
            <a:fillRect/>
          </a:stretch>
        </p:blipFill>
        <p:spPr>
          <a:xfrm rot="13794803" flipH="1">
            <a:off x="9407367" y="1551477"/>
            <a:ext cx="2748707" cy="2291291"/>
          </a:xfrm>
          <a:prstGeom prst="rect">
            <a:avLst/>
          </a:prstGeom>
        </p:spPr>
      </p:pic>
      <p:sp>
        <p:nvSpPr>
          <p:cNvPr id="4" name="文本框 3"/>
          <p:cNvSpPr txBox="1"/>
          <p:nvPr/>
        </p:nvSpPr>
        <p:spPr>
          <a:xfrm>
            <a:off x="1581785" y="2359025"/>
            <a:ext cx="9028430" cy="675640"/>
          </a:xfrm>
          <a:prstGeom prst="rect">
            <a:avLst/>
          </a:prstGeom>
          <a:noFill/>
        </p:spPr>
        <p:txBody>
          <a:bodyPr wrap="square" rtlCol="0" anchor="t">
            <a:spAutoFit/>
          </a:bodyPr>
          <a:p>
            <a:pPr defTabSz="685800"/>
            <a:r>
              <a:rPr lang="zh-CN" altLang="zh-CN" sz="3800">
                <a:latin typeface="微软雅黑" panose="020B0503020204020204" charset="-122"/>
                <a:ea typeface="微软雅黑" panose="020B0503020204020204" charset="-122"/>
                <a:cs typeface="微软雅黑" panose="020B0503020204020204" charset="-122"/>
                <a:sym typeface="+mn-ea"/>
              </a:rPr>
              <a:t>开封市重点项目</a:t>
            </a:r>
            <a:r>
              <a:rPr lang="en-US" altLang="zh-CN" sz="3800">
                <a:latin typeface="微软雅黑" panose="020B0503020204020204" charset="-122"/>
                <a:ea typeface="微软雅黑" panose="020B0503020204020204" charset="-122"/>
                <a:cs typeface="微软雅黑" panose="020B0503020204020204" charset="-122"/>
                <a:sym typeface="+mn-ea"/>
              </a:rPr>
              <a:t>2024</a:t>
            </a:r>
            <a:r>
              <a:rPr lang="zh-CN" altLang="en-US" sz="3800">
                <a:latin typeface="微软雅黑" panose="020B0503020204020204" charset="-122"/>
                <a:ea typeface="微软雅黑" panose="020B0503020204020204" charset="-122"/>
                <a:cs typeface="微软雅黑" panose="020B0503020204020204" charset="-122"/>
                <a:sym typeface="+mn-ea"/>
              </a:rPr>
              <a:t>年</a:t>
            </a:r>
            <a:r>
              <a:rPr lang="zh-CN" altLang="zh-CN" sz="3800">
                <a:latin typeface="微软雅黑" panose="020B0503020204020204" charset="-122"/>
                <a:ea typeface="微软雅黑" panose="020B0503020204020204" charset="-122"/>
                <a:cs typeface="微软雅黑" panose="020B0503020204020204" charset="-122"/>
                <a:sym typeface="+mn-ea"/>
              </a:rPr>
              <a:t>选报工作及演示</a:t>
            </a:r>
            <a:endParaRPr lang="zh-CN" altLang="en-US" sz="38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4711065" y="4625340"/>
            <a:ext cx="2769870" cy="475615"/>
          </a:xfrm>
          <a:prstGeom prst="rect">
            <a:avLst/>
          </a:prstGeom>
          <a:noFill/>
        </p:spPr>
        <p:txBody>
          <a:bodyPr wrap="square" rtlCol="0">
            <a:spAutoFit/>
          </a:bodyPr>
          <a:p>
            <a:pPr algn="ctr"/>
            <a:r>
              <a:rPr lang="en-US" altLang="zh-CN" sz="2500"/>
              <a:t>2023</a:t>
            </a:r>
            <a:r>
              <a:rPr lang="zh-CN" altLang="en-US" sz="2500"/>
              <a:t>年</a:t>
            </a:r>
            <a:r>
              <a:rPr lang="en-US" altLang="zh-CN" sz="2500"/>
              <a:t>9</a:t>
            </a:r>
            <a:r>
              <a:rPr lang="zh-CN" altLang="en-US" sz="2500"/>
              <a:t>月</a:t>
            </a:r>
            <a:endParaRPr lang="zh-CN" altLang="en-US" sz="25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5400000">
            <a:off x="-12700" y="-254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直角三角形 5"/>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548130" y="95250"/>
            <a:ext cx="10150475" cy="2999740"/>
          </a:xfrm>
          <a:prstGeom prst="rect">
            <a:avLst/>
          </a:prstGeom>
          <a:noFill/>
          <a:ln w="9525">
            <a:noFill/>
          </a:ln>
        </p:spPr>
        <p:txBody>
          <a:bodyPr wrap="square">
            <a:spAutoFit/>
          </a:bodyPr>
          <a:p>
            <a:pPr indent="0" fontAlgn="auto">
              <a:lnSpc>
                <a:spcPct val="150000"/>
              </a:lnSpc>
            </a:pPr>
            <a:r>
              <a:rPr lang="en-US" b="1">
                <a:solidFill>
                  <a:srgbClr val="333333"/>
                </a:solidFill>
                <a:latin typeface="等线" panose="02010600030101010101" charset="-122"/>
                <a:ea typeface="等线" panose="02010600030101010101" charset="-122"/>
                <a:cs typeface="等线" panose="02010600030101010101" charset="-122"/>
              </a:rPr>
              <a:t>11</a:t>
            </a:r>
            <a:r>
              <a:rPr lang="zh-CN" b="1">
                <a:solidFill>
                  <a:srgbClr val="333333"/>
                </a:solidFill>
                <a:latin typeface="等线" panose="02010600030101010101" charset="-122"/>
                <a:ea typeface="等线" panose="02010600030101010101" charset="-122"/>
                <a:cs typeface="等线" panose="02010600030101010101" charset="-122"/>
              </a:rPr>
              <a:t>、项目业主：</a:t>
            </a:r>
            <a:r>
              <a:rPr lang="zh-CN" b="0">
                <a:solidFill>
                  <a:srgbClr val="333333"/>
                </a:solidFill>
                <a:latin typeface="等线" panose="02010600030101010101" charset="-122"/>
                <a:ea typeface="等线" panose="02010600030101010101" charset="-122"/>
                <a:cs typeface="等线" panose="02010600030101010101" charset="-122"/>
              </a:rPr>
              <a:t>填写项目的实施单位。</a:t>
            </a:r>
            <a:endParaRPr lang="zh-CN" b="1">
              <a:solidFill>
                <a:srgbClr val="333333"/>
              </a:solidFill>
              <a:latin typeface="等线" panose="02010600030101010101" charset="-122"/>
              <a:ea typeface="等线" panose="02010600030101010101" charset="-122"/>
              <a:cs typeface="等线" panose="02010600030101010101" charset="-122"/>
            </a:endParaRPr>
          </a:p>
          <a:p>
            <a:pPr indent="0" fontAlgn="auto">
              <a:lnSpc>
                <a:spcPct val="150000"/>
              </a:lnSpc>
            </a:pPr>
            <a:r>
              <a:rPr lang="en-US" b="1">
                <a:solidFill>
                  <a:srgbClr val="333333"/>
                </a:solidFill>
                <a:latin typeface="等线" panose="02010600030101010101" charset="-122"/>
                <a:ea typeface="等线" panose="02010600030101010101" charset="-122"/>
                <a:cs typeface="等线" panose="02010600030101010101" charset="-122"/>
              </a:rPr>
              <a:t>12</a:t>
            </a:r>
            <a:r>
              <a:rPr lang="zh-CN" b="1">
                <a:solidFill>
                  <a:srgbClr val="333333"/>
                </a:solidFill>
                <a:latin typeface="等线" panose="02010600030101010101" charset="-122"/>
                <a:ea typeface="等线" panose="02010600030101010101" charset="-122"/>
                <a:cs typeface="等线" panose="02010600030101010101" charset="-122"/>
              </a:rPr>
              <a:t>、责任单位：</a:t>
            </a:r>
            <a:r>
              <a:rPr lang="zh-CN" b="0">
                <a:solidFill>
                  <a:srgbClr val="333333"/>
                </a:solidFill>
                <a:latin typeface="等线" panose="02010600030101010101" charset="-122"/>
                <a:ea typeface="等线" panose="02010600030101010101" charset="-122"/>
                <a:cs typeface="等线" panose="02010600030101010101" charset="-122"/>
              </a:rPr>
              <a:t>县（区）选报的项目填写本县（区）。市直单位和市属平台公司选报的项目，填写本单位。（若市直单位或市属平台公司选报的项目需要项目所在地政府配合完成项目实施的，经双方书面同意后，可填写双责任单位，格式为：市直单位或市属平台公司、项目所在地政府）</a:t>
            </a:r>
            <a:r>
              <a:rPr lang="zh-CN" b="1">
                <a:solidFill>
                  <a:srgbClr val="333333"/>
                </a:solidFill>
                <a:latin typeface="等线" panose="02010600030101010101" charset="-122"/>
                <a:ea typeface="等线" panose="02010600030101010101" charset="-122"/>
                <a:cs typeface="等线" panose="02010600030101010101" charset="-122"/>
              </a:rPr>
              <a:t>1</a:t>
            </a:r>
            <a:r>
              <a:rPr lang="en-US" altLang="zh-CN" b="1">
                <a:solidFill>
                  <a:srgbClr val="333333"/>
                </a:solidFill>
                <a:latin typeface="等线" panose="02010600030101010101" charset="-122"/>
                <a:ea typeface="等线" panose="02010600030101010101" charset="-122"/>
                <a:cs typeface="等线" panose="02010600030101010101" charset="-122"/>
              </a:rPr>
              <a:t>3</a:t>
            </a:r>
            <a:r>
              <a:rPr lang="zh-CN" b="1">
                <a:solidFill>
                  <a:srgbClr val="333333"/>
                </a:solidFill>
                <a:latin typeface="等线" panose="02010600030101010101" charset="-122"/>
                <a:ea typeface="等线" panose="02010600030101010101" charset="-122"/>
                <a:cs typeface="等线" panose="02010600030101010101" charset="-122"/>
              </a:rPr>
              <a:t>、联系人：</a:t>
            </a:r>
            <a:r>
              <a:rPr lang="zh-CN" b="0">
                <a:solidFill>
                  <a:srgbClr val="333333"/>
                </a:solidFill>
                <a:latin typeface="等线" panose="02010600030101010101" charset="-122"/>
                <a:ea typeface="等线" panose="02010600030101010101" charset="-122"/>
                <a:cs typeface="等线" panose="02010600030101010101" charset="-122"/>
              </a:rPr>
              <a:t>填写项目责任单位联系人姓名。</a:t>
            </a:r>
            <a:endParaRPr lang="zh-CN" b="1">
              <a:solidFill>
                <a:srgbClr val="333333"/>
              </a:solidFill>
              <a:latin typeface="等线" panose="02010600030101010101" charset="-122"/>
              <a:ea typeface="等线" panose="02010600030101010101" charset="-122"/>
              <a:cs typeface="等线" panose="02010600030101010101" charset="-122"/>
            </a:endParaRPr>
          </a:p>
          <a:p>
            <a:pPr indent="0" fontAlgn="auto">
              <a:lnSpc>
                <a:spcPct val="150000"/>
              </a:lnSpc>
            </a:pPr>
            <a:r>
              <a:rPr lang="en-US" altLang="zh-CN" b="1">
                <a:solidFill>
                  <a:srgbClr val="333333"/>
                </a:solidFill>
                <a:latin typeface="等线" panose="02010600030101010101" charset="-122"/>
                <a:ea typeface="等线" panose="02010600030101010101" charset="-122"/>
                <a:cs typeface="等线" panose="02010600030101010101" charset="-122"/>
              </a:rPr>
              <a:t>14</a:t>
            </a:r>
            <a:r>
              <a:rPr lang="zh-CN" b="1">
                <a:solidFill>
                  <a:srgbClr val="333333"/>
                </a:solidFill>
                <a:latin typeface="等线" panose="02010600030101010101" charset="-122"/>
                <a:ea typeface="等线" panose="02010600030101010101" charset="-122"/>
                <a:cs typeface="等线" panose="02010600030101010101" charset="-122"/>
              </a:rPr>
              <a:t>、联系电话：</a:t>
            </a:r>
            <a:r>
              <a:rPr lang="zh-CN" b="0">
                <a:solidFill>
                  <a:srgbClr val="333333"/>
                </a:solidFill>
                <a:latin typeface="等线" panose="02010600030101010101" charset="-122"/>
                <a:ea typeface="等线" panose="02010600030101010101" charset="-122"/>
                <a:cs typeface="等线" panose="02010600030101010101" charset="-122"/>
              </a:rPr>
              <a:t>填写项目责任单位联系人手机号码。</a:t>
            </a:r>
            <a:endParaRPr lang="zh-CN" altLang="en-US">
              <a:latin typeface="等线" panose="02010600030101010101" charset="-122"/>
              <a:ea typeface="等线" panose="02010600030101010101" charset="-122"/>
              <a:cs typeface="等线" panose="02010600030101010101" charset="-122"/>
            </a:endParaRPr>
          </a:p>
        </p:txBody>
      </p:sp>
      <p:grpSp>
        <p:nvGrpSpPr>
          <p:cNvPr id="3" name="组合 2"/>
          <p:cNvGrpSpPr/>
          <p:nvPr/>
        </p:nvGrpSpPr>
        <p:grpSpPr>
          <a:xfrm>
            <a:off x="2554605" y="3181350"/>
            <a:ext cx="7226300" cy="3485515"/>
            <a:chOff x="3985" y="4498"/>
            <a:chExt cx="10311" cy="4386"/>
          </a:xfrm>
        </p:grpSpPr>
        <p:pic>
          <p:nvPicPr>
            <p:cNvPr id="2" name="图片 1"/>
            <p:cNvPicPr>
              <a:picLocks noChangeAspect="1"/>
            </p:cNvPicPr>
            <p:nvPr/>
          </p:nvPicPr>
          <p:blipFill>
            <a:blip r:embed="rId1"/>
            <a:srcRect l="6647" r="13750" b="28718"/>
            <a:stretch>
              <a:fillRect/>
            </a:stretch>
          </p:blipFill>
          <p:spPr>
            <a:xfrm>
              <a:off x="3985" y="4498"/>
              <a:ext cx="10311" cy="4386"/>
            </a:xfrm>
            <a:prstGeom prst="rect">
              <a:avLst/>
            </a:prstGeom>
          </p:spPr>
        </p:pic>
        <p:sp>
          <p:nvSpPr>
            <p:cNvPr id="9" name="矩形 8"/>
            <p:cNvSpPr/>
            <p:nvPr/>
          </p:nvSpPr>
          <p:spPr>
            <a:xfrm>
              <a:off x="4839" y="6855"/>
              <a:ext cx="6837" cy="826"/>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5400000">
            <a:off x="-12700" y="-254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直角三角形 5"/>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989330" y="242570"/>
            <a:ext cx="10970895" cy="2168525"/>
          </a:xfrm>
          <a:prstGeom prst="rect">
            <a:avLst/>
          </a:prstGeom>
          <a:noFill/>
        </p:spPr>
        <p:txBody>
          <a:bodyPr wrap="square" rtlCol="0">
            <a:spAutoFit/>
          </a:bodyPr>
          <a:p>
            <a:pPr>
              <a:lnSpc>
                <a:spcPct val="150000"/>
              </a:lnSpc>
            </a:pPr>
            <a:r>
              <a:rPr lang="en-US" altLang="zh-CN" b="1">
                <a:latin typeface="等线" panose="02010600030101010101" charset="-122"/>
                <a:ea typeface="等线" panose="02010600030101010101" charset="-122"/>
                <a:cs typeface="等线" panose="02010600030101010101" charset="-122"/>
                <a:sym typeface="+mn-ea"/>
              </a:rPr>
              <a:t>15</a:t>
            </a:r>
            <a:r>
              <a:rPr lang="zh-CN" altLang="en-US" b="1">
                <a:latin typeface="等线" panose="02010600030101010101" charset="-122"/>
                <a:ea typeface="等线" panose="02010600030101010101" charset="-122"/>
                <a:cs typeface="等线" panose="02010600030101010101" charset="-122"/>
                <a:sym typeface="+mn-ea"/>
              </a:rPr>
              <a:t>.主要建设规模和内容：</a:t>
            </a:r>
            <a:endParaRPr lang="zh-CN" altLang="en-US" b="1">
              <a:latin typeface="等线" panose="02010600030101010101" charset="-122"/>
              <a:ea typeface="等线" panose="02010600030101010101" charset="-122"/>
              <a:cs typeface="等线" panose="02010600030101010101" charset="-122"/>
              <a:sym typeface="+mn-ea"/>
            </a:endParaRPr>
          </a:p>
          <a:p>
            <a:pPr>
              <a:lnSpc>
                <a:spcPct val="150000"/>
              </a:lnSpc>
            </a:pPr>
            <a:r>
              <a:rPr lang="zh-CN" altLang="zh-CN">
                <a:latin typeface="等线" panose="02010600030101010101" charset="-122"/>
                <a:ea typeface="等线" panose="02010600030101010101" charset="-122"/>
                <a:cs typeface="等线" panose="02010600030101010101" charset="-122"/>
                <a:sym typeface="+mn-ea"/>
              </a:rPr>
              <a:t>不要总投资、不要目标，不要项目建设意义和效益。</a:t>
            </a:r>
            <a:endParaRPr lang="zh-CN" altLang="zh-CN">
              <a:latin typeface="等线" panose="02010600030101010101" charset="-122"/>
              <a:ea typeface="等线" panose="02010600030101010101" charset="-122"/>
              <a:cs typeface="等线" panose="02010600030101010101" charset="-122"/>
              <a:sym typeface="+mn-ea"/>
            </a:endParaRPr>
          </a:p>
          <a:p>
            <a:pPr>
              <a:lnSpc>
                <a:spcPct val="150000"/>
              </a:lnSpc>
            </a:pPr>
            <a:r>
              <a:rPr lang="zh-CN" altLang="en-US">
                <a:solidFill>
                  <a:srgbClr val="FF0000"/>
                </a:solidFill>
                <a:latin typeface="等线" panose="02010600030101010101" charset="-122"/>
                <a:ea typeface="等线" panose="02010600030101010101" charset="-122"/>
                <a:cs typeface="等线" panose="02010600030101010101" charset="-122"/>
                <a:sym typeface="+mn-ea"/>
              </a:rPr>
              <a:t>标准</a:t>
            </a:r>
            <a:r>
              <a:rPr lang="en-US" altLang="zh-CN">
                <a:solidFill>
                  <a:srgbClr val="FF0000"/>
                </a:solidFill>
                <a:latin typeface="等线" panose="02010600030101010101" charset="-122"/>
                <a:ea typeface="等线" panose="02010600030101010101" charset="-122"/>
                <a:cs typeface="等线" panose="02010600030101010101" charset="-122"/>
                <a:sym typeface="+mn-ea"/>
              </a:rPr>
              <a:t>:“</a:t>
            </a:r>
            <a:r>
              <a:rPr lang="zh-CN" altLang="en-US">
                <a:solidFill>
                  <a:srgbClr val="FF0000"/>
                </a:solidFill>
                <a:latin typeface="等线" panose="02010600030101010101" charset="-122"/>
                <a:ea typeface="等线" panose="02010600030101010101" charset="-122"/>
                <a:cs typeface="等线" panose="02010600030101010101" charset="-122"/>
                <a:sym typeface="+mn-ea"/>
              </a:rPr>
              <a:t>总占地亩数及</a:t>
            </a:r>
            <a:r>
              <a:rPr lang="zh-CN" altLang="zh-CN">
                <a:solidFill>
                  <a:srgbClr val="FF0000"/>
                </a:solidFill>
                <a:latin typeface="等线" panose="02010600030101010101" charset="-122"/>
                <a:ea typeface="等线" panose="02010600030101010101" charset="-122"/>
                <a:cs typeface="等线" panose="02010600030101010101" charset="-122"/>
                <a:sym typeface="+mn-ea"/>
              </a:rPr>
              <a:t>总建筑面积</a:t>
            </a:r>
            <a:r>
              <a:rPr lang="en-US" altLang="zh-CN">
                <a:solidFill>
                  <a:srgbClr val="FF0000"/>
                </a:solidFill>
                <a:latin typeface="等线" panose="02010600030101010101" charset="-122"/>
                <a:ea typeface="等线" panose="02010600030101010101" charset="-122"/>
                <a:cs typeface="等线" panose="02010600030101010101" charset="-122"/>
                <a:sym typeface="+mn-ea"/>
              </a:rPr>
              <a:t>+</a:t>
            </a:r>
            <a:r>
              <a:rPr lang="zh-CN" altLang="en-US">
                <a:solidFill>
                  <a:srgbClr val="FF0000"/>
                </a:solidFill>
                <a:latin typeface="等线" panose="02010600030101010101" charset="-122"/>
                <a:ea typeface="等线" panose="02010600030101010101" charset="-122"/>
                <a:cs typeface="等线" panose="02010600030101010101" charset="-122"/>
                <a:sym typeface="+mn-ea"/>
              </a:rPr>
              <a:t>主要建设单体、内容、生产能力等</a:t>
            </a:r>
            <a:r>
              <a:rPr lang="en-US" altLang="zh-CN">
                <a:solidFill>
                  <a:srgbClr val="FF0000"/>
                </a:solidFill>
                <a:latin typeface="等线" panose="02010600030101010101" charset="-122"/>
                <a:ea typeface="等线" panose="02010600030101010101" charset="-122"/>
                <a:cs typeface="等线" panose="02010600030101010101" charset="-122"/>
                <a:sym typeface="+mn-ea"/>
              </a:rPr>
              <a:t>”</a:t>
            </a:r>
            <a:endParaRPr lang="en-US" altLang="zh-CN">
              <a:solidFill>
                <a:srgbClr val="FF0000"/>
              </a:solidFill>
              <a:latin typeface="等线" panose="02010600030101010101" charset="-122"/>
              <a:ea typeface="等线" panose="02010600030101010101" charset="-122"/>
              <a:cs typeface="等线" panose="02010600030101010101" charset="-122"/>
              <a:sym typeface="+mn-ea"/>
            </a:endParaRPr>
          </a:p>
          <a:p>
            <a:pPr>
              <a:lnSpc>
                <a:spcPct val="150000"/>
              </a:lnSpc>
            </a:pPr>
            <a:r>
              <a:rPr lang="zh-CN" altLang="zh-CN" b="1">
                <a:solidFill>
                  <a:schemeClr val="accent5"/>
                </a:solidFill>
                <a:latin typeface="等线" panose="02010600030101010101" charset="-122"/>
                <a:ea typeface="等线" panose="02010600030101010101" charset="-122"/>
                <a:cs typeface="等线" panose="02010600030101010101" charset="-122"/>
                <a:sym typeface="+mn-ea"/>
              </a:rPr>
              <a:t>例如：开封市大学科技园孵化基地，项目用地面积43.15亩，总建筑面积约为8.5万平方米，主要建设内容为孵化中心大楼、创新创业大楼、会议中心、停车场及其它附属配套设施等。</a:t>
            </a:r>
            <a:endParaRPr lang="zh-CN" altLang="zh-CN" b="1">
              <a:solidFill>
                <a:schemeClr val="accent5"/>
              </a:solidFill>
              <a:latin typeface="等线" panose="02010600030101010101" charset="-122"/>
              <a:ea typeface="等线" panose="02010600030101010101" charset="-122"/>
              <a:cs typeface="等线" panose="02010600030101010101" charset="-122"/>
              <a:sym typeface="+mn-ea"/>
            </a:endParaRPr>
          </a:p>
        </p:txBody>
      </p:sp>
      <p:grpSp>
        <p:nvGrpSpPr>
          <p:cNvPr id="2" name="组合 1"/>
          <p:cNvGrpSpPr/>
          <p:nvPr/>
        </p:nvGrpSpPr>
        <p:grpSpPr>
          <a:xfrm>
            <a:off x="1548130" y="2411730"/>
            <a:ext cx="9199245" cy="4058285"/>
            <a:chOff x="1103" y="1644"/>
            <a:chExt cx="16630" cy="7949"/>
          </a:xfrm>
        </p:grpSpPr>
        <p:pic>
          <p:nvPicPr>
            <p:cNvPr id="8" name="图片 7"/>
            <p:cNvPicPr>
              <a:picLocks noChangeAspect="1"/>
            </p:cNvPicPr>
            <p:nvPr>
              <p:custDataLst>
                <p:tags r:id="rId1"/>
              </p:custDataLst>
            </p:nvPr>
          </p:nvPicPr>
          <p:blipFill>
            <a:blip r:embed="rId2"/>
            <a:stretch>
              <a:fillRect/>
            </a:stretch>
          </p:blipFill>
          <p:spPr>
            <a:xfrm>
              <a:off x="1103" y="1644"/>
              <a:ext cx="16630" cy="7949"/>
            </a:xfrm>
            <a:prstGeom prst="rect">
              <a:avLst/>
            </a:prstGeom>
          </p:spPr>
        </p:pic>
        <p:sp>
          <p:nvSpPr>
            <p:cNvPr id="9" name="矩形 8"/>
            <p:cNvSpPr/>
            <p:nvPr/>
          </p:nvSpPr>
          <p:spPr>
            <a:xfrm>
              <a:off x="3167" y="7378"/>
              <a:ext cx="1056" cy="766"/>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5400000">
            <a:off x="-12700" y="-254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直角三角形 5"/>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 name="组合 6"/>
          <p:cNvGrpSpPr/>
          <p:nvPr/>
        </p:nvGrpSpPr>
        <p:grpSpPr>
          <a:xfrm>
            <a:off x="1214120" y="1370330"/>
            <a:ext cx="9764395" cy="4951730"/>
            <a:chOff x="1103" y="1644"/>
            <a:chExt cx="16630" cy="7949"/>
          </a:xfrm>
        </p:grpSpPr>
        <p:pic>
          <p:nvPicPr>
            <p:cNvPr id="3" name="图片 2"/>
            <p:cNvPicPr>
              <a:picLocks noChangeAspect="1"/>
            </p:cNvPicPr>
            <p:nvPr>
              <p:custDataLst>
                <p:tags r:id="rId1"/>
              </p:custDataLst>
            </p:nvPr>
          </p:nvPicPr>
          <p:blipFill>
            <a:blip r:embed="rId2"/>
            <a:stretch>
              <a:fillRect/>
            </a:stretch>
          </p:blipFill>
          <p:spPr>
            <a:xfrm>
              <a:off x="1103" y="1644"/>
              <a:ext cx="16630" cy="7949"/>
            </a:xfrm>
            <a:prstGeom prst="rect">
              <a:avLst/>
            </a:prstGeom>
          </p:spPr>
        </p:pic>
        <p:sp>
          <p:nvSpPr>
            <p:cNvPr id="5" name="矩形 4"/>
            <p:cNvSpPr/>
            <p:nvPr/>
          </p:nvSpPr>
          <p:spPr>
            <a:xfrm>
              <a:off x="3184" y="5310"/>
              <a:ext cx="1056" cy="393"/>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0" name="文本框 99"/>
          <p:cNvSpPr txBox="1"/>
          <p:nvPr/>
        </p:nvSpPr>
        <p:spPr>
          <a:xfrm>
            <a:off x="1213485" y="544830"/>
            <a:ext cx="10292715" cy="645160"/>
          </a:xfrm>
          <a:prstGeom prst="rect">
            <a:avLst/>
          </a:prstGeom>
          <a:noFill/>
          <a:ln w="9525">
            <a:noFill/>
          </a:ln>
        </p:spPr>
        <p:txBody>
          <a:bodyPr wrap="square">
            <a:spAutoFit/>
          </a:bodyPr>
          <a:p>
            <a:pPr indent="0" fontAlgn="auto"/>
            <a:r>
              <a:rPr lang="en-US" altLang="zh-CN" b="1">
                <a:latin typeface="等线" panose="02010600030101010101" charset="-122"/>
                <a:ea typeface="等线" panose="02010600030101010101" charset="-122"/>
                <a:cs typeface="等线" panose="02010600030101010101" charset="-122"/>
              </a:rPr>
              <a:t>16.</a:t>
            </a:r>
            <a:r>
              <a:rPr lang="zh-CN" b="1">
                <a:latin typeface="等线" panose="02010600030101010101" charset="-122"/>
                <a:ea typeface="等线" panose="02010600030101010101" charset="-122"/>
                <a:cs typeface="等线" panose="02010600030101010101" charset="-122"/>
              </a:rPr>
              <a:t>“项目位置”：</a:t>
            </a:r>
            <a:r>
              <a:rPr lang="zh-CN" b="0">
                <a:latin typeface="等线" panose="02010600030101010101" charset="-122"/>
                <a:ea typeface="等线" panose="02010600030101010101" charset="-122"/>
                <a:cs typeface="等线" panose="02010600030101010101" charset="-122"/>
              </a:rPr>
              <a:t>为必选项，点击后有7个选项用于选择：西部片区、北部片区、东部片区、东南片区、西南片区、中部片区、其他。</a:t>
            </a:r>
            <a:endParaRPr lang="zh-CN" altLang="en-US">
              <a:latin typeface="等线" panose="02010600030101010101" charset="-122"/>
              <a:ea typeface="等线" panose="02010600030101010101" charset="-122"/>
              <a:cs typeface="等线"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直角三角形 3"/>
          <p:cNvSpPr/>
          <p:nvPr/>
        </p:nvSpPr>
        <p:spPr>
          <a:xfrm rot="5400000">
            <a:off x="-12700" y="-254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直角三角形 5"/>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236345" y="635000"/>
            <a:ext cx="10481945" cy="645160"/>
          </a:xfrm>
          <a:prstGeom prst="rect">
            <a:avLst/>
          </a:prstGeom>
          <a:noFill/>
          <a:ln w="9525">
            <a:noFill/>
          </a:ln>
        </p:spPr>
        <p:txBody>
          <a:bodyPr wrap="square">
            <a:spAutoFit/>
          </a:bodyPr>
          <a:p>
            <a:pPr indent="0" fontAlgn="auto">
              <a:buClrTx/>
              <a:buSzTx/>
              <a:buFontTx/>
            </a:pPr>
            <a:r>
              <a:rPr lang="en-US" altLang="zh-CN" b="1">
                <a:latin typeface="等线" panose="02010600030101010101" charset="-122"/>
                <a:ea typeface="等线" panose="02010600030101010101" charset="-122"/>
                <a:cs typeface="等线" panose="02010600030101010101" charset="-122"/>
              </a:rPr>
              <a:t>17.</a:t>
            </a:r>
            <a:r>
              <a:rPr lang="zh-CN" b="1">
                <a:latin typeface="等线" panose="02010600030101010101" charset="-122"/>
                <a:ea typeface="等线" panose="02010600030101010101" charset="-122"/>
                <a:cs typeface="等线" panose="02010600030101010101" charset="-122"/>
              </a:rPr>
              <a:t>“共计占地亩数”</a:t>
            </a:r>
            <a:r>
              <a:rPr lang="zh-CN" b="0">
                <a:latin typeface="等线" panose="02010600030101010101" charset="-122"/>
                <a:ea typeface="等线" panose="02010600030101010101" charset="-122"/>
                <a:cs typeface="等线" panose="02010600030101010101" charset="-122"/>
              </a:rPr>
              <a:t>、</a:t>
            </a:r>
            <a:r>
              <a:rPr lang="zh-CN" b="1">
                <a:latin typeface="等线" panose="02010600030101010101" charset="-122"/>
                <a:ea typeface="等线" panose="02010600030101010101" charset="-122"/>
                <a:cs typeface="等线" panose="02010600030101010101" charset="-122"/>
              </a:rPr>
              <a:t>“其中新增用地亩数”（用地情况清单）：</a:t>
            </a:r>
            <a:r>
              <a:rPr lang="zh-CN" b="0">
                <a:latin typeface="等线" panose="02010600030101010101" charset="-122"/>
                <a:ea typeface="等线" panose="02010600030101010101" charset="-122"/>
                <a:cs typeface="等线" panose="02010600030101010101" charset="-122"/>
              </a:rPr>
              <a:t>两个选项为必填项，默认单位“亩”，只填数字即可。</a:t>
            </a:r>
            <a:endParaRPr lang="zh-CN">
              <a:latin typeface="等线" panose="02010600030101010101" charset="-122"/>
              <a:ea typeface="等线" panose="02010600030101010101" charset="-122"/>
              <a:cs typeface="等线" panose="02010600030101010101" charset="-122"/>
            </a:endParaRPr>
          </a:p>
        </p:txBody>
      </p:sp>
      <p:grpSp>
        <p:nvGrpSpPr>
          <p:cNvPr id="8" name="组合 7"/>
          <p:cNvGrpSpPr/>
          <p:nvPr/>
        </p:nvGrpSpPr>
        <p:grpSpPr>
          <a:xfrm>
            <a:off x="1332865" y="1280160"/>
            <a:ext cx="9526905" cy="5145405"/>
            <a:chOff x="2927" y="3814"/>
            <a:chExt cx="13346" cy="6431"/>
          </a:xfrm>
        </p:grpSpPr>
        <p:pic>
          <p:nvPicPr>
            <p:cNvPr id="9" name="图片 8"/>
            <p:cNvPicPr>
              <a:picLocks noChangeAspect="1"/>
            </p:cNvPicPr>
            <p:nvPr/>
          </p:nvPicPr>
          <p:blipFill>
            <a:blip r:embed="rId1"/>
            <a:stretch>
              <a:fillRect/>
            </a:stretch>
          </p:blipFill>
          <p:spPr>
            <a:xfrm>
              <a:off x="2927" y="3814"/>
              <a:ext cx="13346" cy="6431"/>
            </a:xfrm>
            <a:prstGeom prst="rect">
              <a:avLst/>
            </a:prstGeom>
          </p:spPr>
        </p:pic>
        <p:sp>
          <p:nvSpPr>
            <p:cNvPr id="11" name="矩形 10"/>
            <p:cNvSpPr/>
            <p:nvPr/>
          </p:nvSpPr>
          <p:spPr>
            <a:xfrm>
              <a:off x="4444" y="4834"/>
              <a:ext cx="1291" cy="989"/>
            </a:xfrm>
            <a:prstGeom prst="rect">
              <a:avLst/>
            </a:prstGeom>
            <a:noFill/>
            <a:ln w="28575" cmpd="sng">
              <a:solidFill>
                <a:srgbClr val="ED503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5400000">
            <a:off x="-12700" y="-254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直角三角形 5"/>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1373505" y="340995"/>
            <a:ext cx="10371455" cy="2030095"/>
          </a:xfrm>
          <a:prstGeom prst="rect">
            <a:avLst/>
          </a:prstGeom>
          <a:noFill/>
        </p:spPr>
        <p:txBody>
          <a:bodyPr wrap="square" rtlCol="0" anchor="t">
            <a:spAutoFit/>
          </a:bodyPr>
          <a:p>
            <a:pPr marL="0" indent="0" fontAlgn="base">
              <a:lnSpc>
                <a:spcPct val="150000"/>
              </a:lnSpc>
              <a:buNone/>
            </a:pPr>
            <a:r>
              <a:rPr lang="en-US" altLang="zh-CN" b="1">
                <a:latin typeface="等线" panose="02010600030101010101" charset="-122"/>
                <a:ea typeface="等线" panose="02010600030101010101" charset="-122"/>
                <a:cs typeface="等线" panose="02010600030101010101" charset="-122"/>
                <a:sym typeface="+mn-ea"/>
              </a:rPr>
              <a:t>18.</a:t>
            </a:r>
            <a:r>
              <a:rPr lang="zh-CN" altLang="en-US" b="1">
                <a:latin typeface="等线" panose="02010600030101010101" charset="-122"/>
                <a:ea typeface="等线" panose="02010600030101010101" charset="-122"/>
                <a:cs typeface="等线" panose="02010600030101010101" charset="-122"/>
                <a:sym typeface="+mn-ea"/>
              </a:rPr>
              <a:t>形象进度：</a:t>
            </a:r>
            <a:r>
              <a:rPr lang="zh-CN" altLang="en-US">
                <a:latin typeface="等线" panose="02010600030101010101" charset="-122"/>
                <a:ea typeface="等线" panose="02010600030101010101" charset="-122"/>
                <a:cs typeface="等线" panose="02010600030101010101" charset="-122"/>
                <a:sym typeface="+mn-ea"/>
              </a:rPr>
              <a:t>为项目到</a:t>
            </a:r>
            <a:r>
              <a:rPr lang="en-US" altLang="zh-CN" b="1">
                <a:latin typeface="等线" panose="02010600030101010101" charset="-122"/>
                <a:ea typeface="等线" panose="02010600030101010101" charset="-122"/>
                <a:cs typeface="等线" panose="02010600030101010101" charset="-122"/>
                <a:sym typeface="+mn-ea"/>
              </a:rPr>
              <a:t>2024</a:t>
            </a:r>
            <a:r>
              <a:rPr lang="zh-CN" altLang="en-US">
                <a:latin typeface="等线" panose="02010600030101010101" charset="-122"/>
                <a:ea typeface="等线" panose="02010600030101010101" charset="-122"/>
                <a:cs typeface="等线" panose="02010600030101010101" charset="-122"/>
                <a:sym typeface="+mn-ea"/>
              </a:rPr>
              <a:t>年底的形象进度目标，</a:t>
            </a:r>
            <a:r>
              <a:rPr lang="zh-CN" altLang="en-US" sz="1800">
                <a:solidFill>
                  <a:srgbClr val="FF0000"/>
                </a:solidFill>
                <a:latin typeface="等线" panose="02010600030101010101" charset="-122"/>
                <a:ea typeface="等线" panose="02010600030101010101" charset="-122"/>
                <a:cs typeface="等线" panose="02010600030101010101" charset="-122"/>
                <a:sym typeface="+mn-ea"/>
              </a:rPr>
              <a:t>不要填写为当前形象进度。</a:t>
            </a:r>
            <a:r>
              <a:rPr lang="zh-CN" altLang="en-US" sz="1800">
                <a:solidFill>
                  <a:schemeClr val="tx1"/>
                </a:solidFill>
                <a:latin typeface="等线" panose="02010600030101010101" charset="-122"/>
                <a:ea typeface="等线" panose="02010600030101010101" charset="-122"/>
                <a:cs typeface="等线" panose="02010600030101010101" charset="-122"/>
                <a:sym typeface="+mn-ea"/>
              </a:rPr>
              <a:t>要清楚描述</a:t>
            </a:r>
            <a:r>
              <a:rPr lang="zh-CN" altLang="en-US">
                <a:latin typeface="等线" panose="02010600030101010101" charset="-122"/>
                <a:ea typeface="等线" panose="02010600030101010101" charset="-122"/>
                <a:cs typeface="等线" panose="02010600030101010101" charset="-122"/>
                <a:sym typeface="+mn-ea"/>
              </a:rPr>
              <a:t>项目建设到什么程度，建筑单体完成哪些目标。</a:t>
            </a:r>
            <a:r>
              <a:rPr lang="zh-CN" altLang="en-US" sz="1600">
                <a:solidFill>
                  <a:srgbClr val="FF0000"/>
                </a:solidFill>
                <a:latin typeface="等线" panose="02010600030101010101" charset="-122"/>
                <a:ea typeface="等线" panose="02010600030101010101" charset="-122"/>
                <a:cs typeface="等线" panose="02010600030101010101" charset="-122"/>
                <a:sym typeface="+mn-ea"/>
              </a:rPr>
              <a:t>不要写：</a:t>
            </a:r>
            <a:r>
              <a:rPr lang="en-US" altLang="zh-CN" sz="1600">
                <a:solidFill>
                  <a:srgbClr val="FF0000"/>
                </a:solidFill>
                <a:latin typeface="等线" panose="02010600030101010101" charset="-122"/>
                <a:ea typeface="等线" panose="02010600030101010101" charset="-122"/>
                <a:cs typeface="等线" panose="02010600030101010101" charset="-122"/>
                <a:sym typeface="+mn-ea"/>
              </a:rPr>
              <a:t>“</a:t>
            </a:r>
            <a:r>
              <a:rPr lang="zh-CN" altLang="en-US" sz="1600">
                <a:solidFill>
                  <a:srgbClr val="FF0000"/>
                </a:solidFill>
                <a:latin typeface="等线" panose="02010600030101010101" charset="-122"/>
                <a:ea typeface="等线" panose="02010600030101010101" charset="-122"/>
                <a:cs typeface="等线" panose="02010600030101010101" charset="-122"/>
                <a:sym typeface="+mn-ea"/>
              </a:rPr>
              <a:t>完成总投资多少</a:t>
            </a:r>
            <a:r>
              <a:rPr lang="en-US" altLang="zh-CN" sz="1600">
                <a:solidFill>
                  <a:srgbClr val="FF0000"/>
                </a:solidFill>
                <a:latin typeface="等线" panose="02010600030101010101" charset="-122"/>
                <a:ea typeface="等线" panose="02010600030101010101" charset="-122"/>
                <a:cs typeface="等线" panose="02010600030101010101" charset="-122"/>
                <a:sym typeface="+mn-ea"/>
              </a:rPr>
              <a:t>%”</a:t>
            </a:r>
            <a:r>
              <a:rPr lang="zh-CN" altLang="en-US" sz="1600">
                <a:solidFill>
                  <a:srgbClr val="FF0000"/>
                </a:solidFill>
                <a:latin typeface="等线" panose="02010600030101010101" charset="-122"/>
                <a:ea typeface="等线" panose="02010600030101010101" charset="-122"/>
                <a:cs typeface="等线" panose="02010600030101010101" charset="-122"/>
                <a:sym typeface="+mn-ea"/>
              </a:rPr>
              <a:t>。（例：</a:t>
            </a:r>
            <a:r>
              <a:rPr lang="en-US" altLang="zh-CN" sz="1600">
                <a:solidFill>
                  <a:srgbClr val="FF0000"/>
                </a:solidFill>
                <a:latin typeface="等线" panose="02010600030101010101" charset="-122"/>
                <a:ea typeface="等线" panose="02010600030101010101" charset="-122"/>
                <a:cs typeface="等线" panose="02010600030101010101" charset="-122"/>
                <a:sym typeface="+mn-ea"/>
              </a:rPr>
              <a:t>30%</a:t>
            </a:r>
            <a:r>
              <a:rPr lang="zh-CN" altLang="en-US" sz="1600">
                <a:solidFill>
                  <a:srgbClr val="FF0000"/>
                </a:solidFill>
                <a:latin typeface="等线" panose="02010600030101010101" charset="-122"/>
                <a:ea typeface="等线" panose="02010600030101010101" charset="-122"/>
                <a:cs typeface="等线" panose="02010600030101010101" charset="-122"/>
                <a:sym typeface="+mn-ea"/>
              </a:rPr>
              <a:t>）</a:t>
            </a:r>
            <a:endParaRPr lang="zh-CN" altLang="en-US" sz="1600">
              <a:solidFill>
                <a:srgbClr val="FF0000"/>
              </a:solidFill>
              <a:latin typeface="等线" panose="02010600030101010101" charset="-122"/>
              <a:ea typeface="等线" panose="02010600030101010101" charset="-122"/>
              <a:cs typeface="等线" panose="02010600030101010101" charset="-122"/>
              <a:sym typeface="+mn-ea"/>
            </a:endParaRPr>
          </a:p>
          <a:p>
            <a:pPr marL="0" indent="0" fontAlgn="base">
              <a:lnSpc>
                <a:spcPct val="150000"/>
              </a:lnSpc>
              <a:buNone/>
            </a:pPr>
            <a:r>
              <a:rPr lang="zh-CN" altLang="en-US" sz="1600">
                <a:solidFill>
                  <a:schemeClr val="tx1"/>
                </a:solidFill>
                <a:latin typeface="等线" panose="02010600030101010101" charset="-122"/>
                <a:ea typeface="等线" panose="02010600030101010101" charset="-122"/>
                <a:cs typeface="等线" panose="02010600030101010101" charset="-122"/>
                <a:sym typeface="+mn-ea"/>
              </a:rPr>
              <a:t>谋划项目可填写项目前期谋划进度。</a:t>
            </a:r>
            <a:endParaRPr lang="zh-CN" altLang="en-US" sz="1600">
              <a:solidFill>
                <a:schemeClr val="tx1"/>
              </a:solidFill>
              <a:latin typeface="等线" panose="02010600030101010101" charset="-122"/>
              <a:ea typeface="等线" panose="02010600030101010101" charset="-122"/>
              <a:cs typeface="等线" panose="02010600030101010101" charset="-122"/>
              <a:sym typeface="+mn-ea"/>
            </a:endParaRPr>
          </a:p>
          <a:p>
            <a:pPr marL="0" indent="0" fontAlgn="base">
              <a:lnSpc>
                <a:spcPct val="150000"/>
              </a:lnSpc>
              <a:buNone/>
            </a:pPr>
            <a:r>
              <a:rPr lang="zh-CN" altLang="en-US" sz="1600">
                <a:latin typeface="等线" panose="02010600030101010101" charset="-122"/>
                <a:ea typeface="等线" panose="02010600030101010101" charset="-122"/>
                <a:cs typeface="等线" panose="02010600030101010101" charset="-122"/>
                <a:sym typeface="+mn-ea"/>
              </a:rPr>
              <a:t>规范填法：</a:t>
            </a:r>
            <a:r>
              <a:rPr lang="zh-CN" altLang="zh-CN" sz="1600" b="1">
                <a:solidFill>
                  <a:schemeClr val="accent5"/>
                </a:solidFill>
                <a:latin typeface="等线" panose="02010600030101010101" charset="-122"/>
                <a:ea typeface="等线" panose="02010600030101010101" charset="-122"/>
                <a:cs typeface="等线" panose="02010600030101010101" charset="-122"/>
                <a:sym typeface="+mn-ea"/>
              </a:rPr>
              <a:t>（1）办公楼（1#-2#）地上二层施工完成；办公楼（3#、4#）正负零施工完成；集中商业地下室主体施工。（2）交通安全设施检验检测中心项目建成投用,项目整体建成投用。</a:t>
            </a:r>
            <a:endParaRPr lang="zh-CN" altLang="en-US" sz="1600"/>
          </a:p>
        </p:txBody>
      </p:sp>
      <p:grpSp>
        <p:nvGrpSpPr>
          <p:cNvPr id="7" name="组合 6"/>
          <p:cNvGrpSpPr/>
          <p:nvPr/>
        </p:nvGrpSpPr>
        <p:grpSpPr>
          <a:xfrm>
            <a:off x="1611630" y="2371725"/>
            <a:ext cx="9032240" cy="4265930"/>
            <a:chOff x="2927" y="3814"/>
            <a:chExt cx="13346" cy="6430"/>
          </a:xfrm>
        </p:grpSpPr>
        <p:pic>
          <p:nvPicPr>
            <p:cNvPr id="5" name="图片 4"/>
            <p:cNvPicPr>
              <a:picLocks noChangeAspect="1"/>
            </p:cNvPicPr>
            <p:nvPr/>
          </p:nvPicPr>
          <p:blipFill>
            <a:blip r:embed="rId1"/>
            <a:stretch>
              <a:fillRect/>
            </a:stretch>
          </p:blipFill>
          <p:spPr>
            <a:xfrm>
              <a:off x="2927" y="3814"/>
              <a:ext cx="13346" cy="6431"/>
            </a:xfrm>
            <a:prstGeom prst="rect">
              <a:avLst/>
            </a:prstGeom>
          </p:spPr>
        </p:pic>
        <p:sp>
          <p:nvSpPr>
            <p:cNvPr id="2" name="矩形 1"/>
            <p:cNvSpPr/>
            <p:nvPr/>
          </p:nvSpPr>
          <p:spPr>
            <a:xfrm>
              <a:off x="4557" y="5852"/>
              <a:ext cx="1291" cy="467"/>
            </a:xfrm>
            <a:prstGeom prst="rect">
              <a:avLst/>
            </a:prstGeom>
            <a:noFill/>
            <a:ln w="28575" cmpd="sng">
              <a:solidFill>
                <a:srgbClr val="ED503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5400000">
            <a:off x="-12700" y="-254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直角三角形 5"/>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1"/>
          <a:stretch>
            <a:fillRect/>
          </a:stretch>
        </p:blipFill>
        <p:spPr>
          <a:xfrm>
            <a:off x="727710" y="919480"/>
            <a:ext cx="10727055" cy="5069205"/>
          </a:xfrm>
          <a:prstGeom prst="rect">
            <a:avLst/>
          </a:prstGeom>
        </p:spPr>
      </p:pic>
      <p:sp>
        <p:nvSpPr>
          <p:cNvPr id="2" name="矩形 1"/>
          <p:cNvSpPr/>
          <p:nvPr/>
        </p:nvSpPr>
        <p:spPr>
          <a:xfrm>
            <a:off x="1172210" y="1437640"/>
            <a:ext cx="873760" cy="3633470"/>
          </a:xfrm>
          <a:prstGeom prst="rect">
            <a:avLst/>
          </a:prstGeom>
          <a:noFill/>
          <a:ln w="28575" cmpd="sng">
            <a:solidFill>
              <a:srgbClr val="ED503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5400000">
            <a:off x="-13335" y="1270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直角三角形 5"/>
          <p:cNvSpPr/>
          <p:nvPr/>
        </p:nvSpPr>
        <p:spPr>
          <a:xfrm rot="16200000">
            <a:off x="10631170" y="531241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81330" y="870585"/>
            <a:ext cx="11710670" cy="4661535"/>
          </a:xfrm>
          <a:prstGeom prst="rect">
            <a:avLst/>
          </a:prstGeom>
          <a:noFill/>
        </p:spPr>
        <p:txBody>
          <a:bodyPr wrap="square" rtlCol="0">
            <a:spAutoFit/>
          </a:bodyPr>
          <a:p>
            <a:pPr fontAlgn="base">
              <a:lnSpc>
                <a:spcPct val="150000"/>
              </a:lnSpc>
            </a:pPr>
            <a:r>
              <a:rPr lang="en-US" altLang="zh-CN" b="1">
                <a:latin typeface="等线" panose="02010600030101010101" charset="-122"/>
                <a:ea typeface="等线" panose="02010600030101010101" charset="-122"/>
                <a:cs typeface="等线" panose="02010600030101010101" charset="-122"/>
                <a:sym typeface="+mn-ea"/>
              </a:rPr>
              <a:t>  19.</a:t>
            </a:r>
            <a:r>
              <a:rPr lang="zh-CN" altLang="en-US" b="1">
                <a:latin typeface="等线" panose="02010600030101010101" charset="-122"/>
                <a:ea typeface="等线" panose="02010600030101010101" charset="-122"/>
                <a:cs typeface="等线" panose="02010600030101010101" charset="-122"/>
                <a:sym typeface="+mn-ea"/>
              </a:rPr>
              <a:t>手续情况（手续办理清单）</a:t>
            </a:r>
            <a:endParaRPr lang="zh-CN" altLang="en-US" b="1">
              <a:latin typeface="等线" panose="02010600030101010101" charset="-122"/>
              <a:ea typeface="等线" panose="02010600030101010101" charset="-122"/>
              <a:cs typeface="等线" panose="02010600030101010101" charset="-122"/>
            </a:endParaRPr>
          </a:p>
          <a:p>
            <a:pPr fontAlgn="base">
              <a:lnSpc>
                <a:spcPct val="150000"/>
              </a:lnSpc>
            </a:pPr>
            <a:r>
              <a:rPr lang="en-US" altLang="zh-CN">
                <a:latin typeface="等线" panose="02010600030101010101" charset="-122"/>
                <a:ea typeface="等线" panose="02010600030101010101" charset="-122"/>
                <a:cs typeface="等线" panose="02010600030101010101" charset="-122"/>
                <a:sym typeface="+mn-ea"/>
              </a:rPr>
              <a:t>  </a:t>
            </a:r>
            <a:r>
              <a:rPr lang="zh-CN" altLang="en-US">
                <a:latin typeface="等线" panose="02010600030101010101" charset="-122"/>
                <a:ea typeface="等线" panose="02010600030101010101" charset="-122"/>
                <a:cs typeface="等线" panose="02010600030101010101" charset="-122"/>
                <a:sym typeface="+mn-ea"/>
              </a:rPr>
              <a:t>手续办理完毕的一定填写文号，不要空白，如果没有完成，填写</a:t>
            </a:r>
            <a:r>
              <a:rPr lang="zh-CN" altLang="en-US" b="1">
                <a:solidFill>
                  <a:srgbClr val="FF0000"/>
                </a:solidFill>
                <a:latin typeface="等线" panose="02010600030101010101" charset="-122"/>
                <a:ea typeface="等线" panose="02010600030101010101" charset="-122"/>
                <a:cs typeface="等线" panose="02010600030101010101" charset="-122"/>
                <a:sym typeface="+mn-ea"/>
              </a:rPr>
              <a:t>具体进展及计划办结时间</a:t>
            </a:r>
            <a:r>
              <a:rPr lang="zh-CN" altLang="en-US">
                <a:latin typeface="等线" panose="02010600030101010101" charset="-122"/>
                <a:ea typeface="等线" panose="02010600030101010101" charset="-122"/>
                <a:cs typeface="等线" panose="02010600030101010101" charset="-122"/>
                <a:sym typeface="+mn-ea"/>
              </a:rPr>
              <a:t>。</a:t>
            </a:r>
            <a:endParaRPr lang="zh-CN" altLang="en-US">
              <a:latin typeface="等线" panose="02010600030101010101" charset="-122"/>
              <a:ea typeface="等线" panose="02010600030101010101" charset="-122"/>
              <a:cs typeface="等线" panose="02010600030101010101" charset="-122"/>
              <a:sym typeface="+mn-ea"/>
            </a:endParaRPr>
          </a:p>
          <a:p>
            <a:pPr fontAlgn="base">
              <a:lnSpc>
                <a:spcPct val="150000"/>
              </a:lnSpc>
              <a:spcBef>
                <a:spcPts val="0"/>
              </a:spcBef>
              <a:spcAft>
                <a:spcPts val="0"/>
              </a:spcAft>
            </a:pPr>
            <a:r>
              <a:rPr lang="zh-CN" altLang="en-US" b="1">
                <a:latin typeface="等线" panose="02010600030101010101" charset="-122"/>
                <a:ea typeface="等线" panose="02010600030101010101" charset="-122"/>
                <a:cs typeface="等线" panose="02010600030101010101" charset="-122"/>
                <a:sym typeface="+mn-ea"/>
              </a:rPr>
              <a:t>（</a:t>
            </a:r>
            <a:r>
              <a:rPr lang="en-US" altLang="zh-CN" b="1">
                <a:latin typeface="等线" panose="02010600030101010101" charset="-122"/>
                <a:ea typeface="等线" panose="02010600030101010101" charset="-122"/>
                <a:cs typeface="等线" panose="02010600030101010101" charset="-122"/>
                <a:sym typeface="+mn-ea"/>
              </a:rPr>
              <a:t>1</a:t>
            </a:r>
            <a:r>
              <a:rPr lang="zh-CN" altLang="en-US" b="1">
                <a:latin typeface="等线" panose="02010600030101010101" charset="-122"/>
                <a:ea typeface="等线" panose="02010600030101010101" charset="-122"/>
                <a:cs typeface="等线" panose="02010600030101010101" charset="-122"/>
                <a:sym typeface="+mn-ea"/>
              </a:rPr>
              <a:t>）</a:t>
            </a:r>
            <a:r>
              <a:rPr lang="en-US" altLang="zh-CN" b="1">
                <a:latin typeface="等线" panose="02010600030101010101" charset="-122"/>
                <a:ea typeface="等线" panose="02010600030101010101" charset="-122"/>
                <a:cs typeface="等线" panose="02010600030101010101" charset="-122"/>
                <a:sym typeface="+mn-ea"/>
              </a:rPr>
              <a:t>审批（核准、备案）情况办理情况</a:t>
            </a:r>
            <a:r>
              <a:rPr lang="zh-CN" altLang="en-US" b="1">
                <a:latin typeface="等线" panose="02010600030101010101" charset="-122"/>
                <a:ea typeface="等线" panose="02010600030101010101" charset="-122"/>
                <a:cs typeface="等线" panose="02010600030101010101" charset="-122"/>
                <a:sym typeface="+mn-ea"/>
              </a:rPr>
              <a:t>：</a:t>
            </a:r>
            <a:r>
              <a:rPr>
                <a:latin typeface="等线" panose="02010600030101010101" charset="-122"/>
                <a:ea typeface="等线" panose="02010600030101010101" charset="-122"/>
                <a:cs typeface="等线" panose="02010600030101010101" charset="-122"/>
                <a:sym typeface="+mn-ea"/>
              </a:rPr>
              <a:t>据实填写发改部门对本项目的</a:t>
            </a:r>
            <a:r>
              <a:rPr>
                <a:solidFill>
                  <a:srgbClr val="FF0000"/>
                </a:solidFill>
                <a:latin typeface="等线" panose="02010600030101010101" charset="-122"/>
                <a:ea typeface="等线" panose="02010600030101010101" charset="-122"/>
                <a:cs typeface="等线" panose="02010600030101010101" charset="-122"/>
                <a:sym typeface="+mn-ea"/>
              </a:rPr>
              <a:t>核准、备案的文号</a:t>
            </a:r>
            <a:r>
              <a:rPr>
                <a:latin typeface="等线" panose="02010600030101010101" charset="-122"/>
                <a:ea typeface="等线" panose="02010600030101010101" charset="-122"/>
                <a:cs typeface="等线" panose="02010600030101010101" charset="-122"/>
                <a:sym typeface="+mn-ea"/>
              </a:rPr>
              <a:t>。</a:t>
            </a:r>
            <a:endParaRPr>
              <a:latin typeface="等线" panose="02010600030101010101" charset="-122"/>
              <a:ea typeface="等线" panose="02010600030101010101" charset="-122"/>
              <a:cs typeface="等线" panose="02010600030101010101" charset="-122"/>
              <a:sym typeface="+mn-ea"/>
            </a:endParaRPr>
          </a:p>
          <a:p>
            <a:pPr fontAlgn="base">
              <a:lnSpc>
                <a:spcPct val="150000"/>
              </a:lnSpc>
              <a:spcBef>
                <a:spcPts val="0"/>
              </a:spcBef>
              <a:spcAft>
                <a:spcPts val="0"/>
              </a:spcAft>
            </a:pPr>
            <a:r>
              <a:rPr lang="zh-CN" altLang="en-US" b="1">
                <a:latin typeface="等线" panose="02010600030101010101" charset="-122"/>
                <a:ea typeface="等线" panose="02010600030101010101" charset="-122"/>
                <a:cs typeface="等线" panose="02010600030101010101" charset="-122"/>
                <a:sym typeface="+mn-ea"/>
              </a:rPr>
              <a:t>（</a:t>
            </a:r>
            <a:r>
              <a:rPr lang="en-US" altLang="zh-CN" b="1">
                <a:latin typeface="等线" panose="02010600030101010101" charset="-122"/>
                <a:ea typeface="等线" panose="02010600030101010101" charset="-122"/>
                <a:cs typeface="等线" panose="02010600030101010101" charset="-122"/>
                <a:sym typeface="+mn-ea"/>
              </a:rPr>
              <a:t>2</a:t>
            </a:r>
            <a:r>
              <a:rPr lang="zh-CN" altLang="en-US" b="1">
                <a:latin typeface="等线" panose="02010600030101010101" charset="-122"/>
                <a:ea typeface="等线" panose="02010600030101010101" charset="-122"/>
                <a:cs typeface="等线" panose="02010600030101010101" charset="-122"/>
                <a:sym typeface="+mn-ea"/>
              </a:rPr>
              <a:t>）</a:t>
            </a:r>
            <a:r>
              <a:rPr lang="en-US" altLang="zh-CN" b="1">
                <a:latin typeface="等线" panose="02010600030101010101" charset="-122"/>
                <a:ea typeface="等线" panose="02010600030101010101" charset="-122"/>
                <a:cs typeface="等线" panose="02010600030101010101" charset="-122"/>
                <a:sym typeface="+mn-ea"/>
              </a:rPr>
              <a:t>规划选址许可办理情况</a:t>
            </a:r>
            <a:r>
              <a:rPr lang="zh-CN" altLang="en-US" b="1">
                <a:latin typeface="等线" panose="02010600030101010101" charset="-122"/>
                <a:ea typeface="等线" panose="02010600030101010101" charset="-122"/>
                <a:cs typeface="等线" panose="02010600030101010101" charset="-122"/>
                <a:sym typeface="+mn-ea"/>
              </a:rPr>
              <a:t>：</a:t>
            </a:r>
            <a:r>
              <a:rPr lang="en-US" altLang="zh-CN">
                <a:solidFill>
                  <a:schemeClr val="tx1"/>
                </a:solidFill>
                <a:latin typeface="等线" panose="02010600030101010101" charset="-122"/>
                <a:ea typeface="等线" panose="02010600030101010101" charset="-122"/>
                <a:cs typeface="等线" panose="02010600030101010101" charset="-122"/>
                <a:sym typeface="+mn-ea"/>
              </a:rPr>
              <a:t>划拨用地</a:t>
            </a:r>
            <a:r>
              <a:rPr lang="zh-CN" altLang="en-US">
                <a:solidFill>
                  <a:schemeClr val="tx1"/>
                </a:solidFill>
                <a:latin typeface="等线" panose="02010600030101010101" charset="-122"/>
                <a:ea typeface="等线" panose="02010600030101010101" charset="-122"/>
                <a:cs typeface="等线" panose="02010600030101010101" charset="-122"/>
                <a:sym typeface="+mn-ea"/>
              </a:rPr>
              <a:t>类</a:t>
            </a:r>
            <a:r>
              <a:rPr lang="en-US" altLang="zh-CN">
                <a:solidFill>
                  <a:schemeClr val="tx1"/>
                </a:solidFill>
                <a:latin typeface="等线" panose="02010600030101010101" charset="-122"/>
                <a:ea typeface="等线" panose="02010600030101010101" charset="-122"/>
                <a:cs typeface="等线" panose="02010600030101010101" charset="-122"/>
                <a:sym typeface="+mn-ea"/>
              </a:rPr>
              <a:t>项目填</a:t>
            </a:r>
            <a:r>
              <a:rPr lang="zh-CN" altLang="en-US">
                <a:solidFill>
                  <a:schemeClr val="tx1"/>
                </a:solidFill>
                <a:latin typeface="等线" panose="02010600030101010101" charset="-122"/>
                <a:ea typeface="等线" panose="02010600030101010101" charset="-122"/>
                <a:cs typeface="等线" panose="02010600030101010101" charset="-122"/>
                <a:sym typeface="+mn-ea"/>
              </a:rPr>
              <a:t>写</a:t>
            </a:r>
            <a:r>
              <a:rPr lang="zh-CN" altLang="en-US">
                <a:latin typeface="等线" panose="02010600030101010101" charset="-122"/>
                <a:ea typeface="等线" panose="02010600030101010101" charset="-122"/>
                <a:cs typeface="等线" panose="02010600030101010101" charset="-122"/>
                <a:sym typeface="+mn-ea"/>
              </a:rPr>
              <a:t>。据实填写资源规划部门对项目颁发的</a:t>
            </a:r>
            <a:r>
              <a:rPr lang="zh-CN" altLang="en-US">
                <a:solidFill>
                  <a:srgbClr val="FF0000"/>
                </a:solidFill>
                <a:latin typeface="等线" panose="02010600030101010101" charset="-122"/>
                <a:ea typeface="等线" panose="02010600030101010101" charset="-122"/>
                <a:cs typeface="等线" panose="02010600030101010101" charset="-122"/>
                <a:sym typeface="+mn-ea"/>
              </a:rPr>
              <a:t>选址意见书文号。</a:t>
            </a:r>
            <a:endParaRPr lang="zh-CN" altLang="en-US">
              <a:latin typeface="等线" panose="02010600030101010101" charset="-122"/>
              <a:ea typeface="等线" panose="02010600030101010101" charset="-122"/>
              <a:cs typeface="等线" panose="02010600030101010101" charset="-122"/>
              <a:sym typeface="+mn-ea"/>
            </a:endParaRPr>
          </a:p>
          <a:p>
            <a:pPr fontAlgn="base">
              <a:lnSpc>
                <a:spcPct val="150000"/>
              </a:lnSpc>
              <a:spcBef>
                <a:spcPts val="0"/>
              </a:spcBef>
              <a:spcAft>
                <a:spcPts val="0"/>
              </a:spcAft>
            </a:pPr>
            <a:r>
              <a:rPr lang="zh-CN" altLang="en-US" b="1">
                <a:latin typeface="等线" panose="02010600030101010101" charset="-122"/>
                <a:ea typeface="等线" panose="02010600030101010101" charset="-122"/>
                <a:cs typeface="等线" panose="02010600030101010101" charset="-122"/>
                <a:sym typeface="+mn-ea"/>
              </a:rPr>
              <a:t>（</a:t>
            </a:r>
            <a:r>
              <a:rPr lang="en-US" altLang="zh-CN" b="1">
                <a:latin typeface="等线" panose="02010600030101010101" charset="-122"/>
                <a:ea typeface="等线" panose="02010600030101010101" charset="-122"/>
                <a:cs typeface="等线" panose="02010600030101010101" charset="-122"/>
                <a:sym typeface="+mn-ea"/>
              </a:rPr>
              <a:t>3</a:t>
            </a:r>
            <a:r>
              <a:rPr lang="zh-CN" altLang="en-US" b="1">
                <a:latin typeface="等线" panose="02010600030101010101" charset="-122"/>
                <a:ea typeface="等线" panose="02010600030101010101" charset="-122"/>
                <a:cs typeface="等线" panose="02010600030101010101" charset="-122"/>
                <a:sym typeface="+mn-ea"/>
              </a:rPr>
              <a:t>）</a:t>
            </a:r>
            <a:r>
              <a:rPr lang="en-US" altLang="zh-CN" b="1">
                <a:latin typeface="等线" panose="02010600030101010101" charset="-122"/>
                <a:ea typeface="等线" panose="02010600030101010101" charset="-122"/>
                <a:cs typeface="等线" panose="02010600030101010101" charset="-122"/>
                <a:sym typeface="+mn-ea"/>
              </a:rPr>
              <a:t>用地规划许可办理情况</a:t>
            </a:r>
            <a:r>
              <a:rPr lang="zh-CN" altLang="en-US" b="1">
                <a:latin typeface="等线" panose="02010600030101010101" charset="-122"/>
                <a:ea typeface="等线" panose="02010600030101010101" charset="-122"/>
                <a:cs typeface="等线" panose="02010600030101010101" charset="-122"/>
                <a:sym typeface="+mn-ea"/>
              </a:rPr>
              <a:t>：</a:t>
            </a:r>
            <a:r>
              <a:rPr lang="zh-CN" altLang="en-US">
                <a:latin typeface="等线" panose="02010600030101010101" charset="-122"/>
                <a:ea typeface="等线" panose="02010600030101010101" charset="-122"/>
                <a:cs typeface="等线" panose="02010600030101010101" charset="-122"/>
                <a:sym typeface="+mn-ea"/>
              </a:rPr>
              <a:t>据实填写资源规划部门对项目颁发的</a:t>
            </a:r>
            <a:r>
              <a:rPr lang="zh-CN" altLang="en-US">
                <a:solidFill>
                  <a:srgbClr val="FF0000"/>
                </a:solidFill>
                <a:latin typeface="等线" panose="02010600030101010101" charset="-122"/>
                <a:ea typeface="等线" panose="02010600030101010101" charset="-122"/>
                <a:cs typeface="等线" panose="02010600030101010101" charset="-122"/>
                <a:sym typeface="+mn-ea"/>
              </a:rPr>
              <a:t>用地规划许可证文号</a:t>
            </a:r>
            <a:r>
              <a:rPr lang="zh-CN" altLang="en-US">
                <a:latin typeface="等线" panose="02010600030101010101" charset="-122"/>
                <a:ea typeface="等线" panose="02010600030101010101" charset="-122"/>
                <a:cs typeface="等线" panose="02010600030101010101" charset="-122"/>
                <a:sym typeface="+mn-ea"/>
              </a:rPr>
              <a:t>。</a:t>
            </a:r>
            <a:endParaRPr lang="zh-CN" altLang="en-US">
              <a:latin typeface="等线" panose="02010600030101010101" charset="-122"/>
              <a:ea typeface="等线" panose="02010600030101010101" charset="-122"/>
              <a:cs typeface="等线" panose="02010600030101010101" charset="-122"/>
              <a:sym typeface="+mn-ea"/>
            </a:endParaRPr>
          </a:p>
          <a:p>
            <a:pPr fontAlgn="base">
              <a:lnSpc>
                <a:spcPct val="150000"/>
              </a:lnSpc>
              <a:spcBef>
                <a:spcPts val="0"/>
              </a:spcBef>
              <a:spcAft>
                <a:spcPts val="0"/>
              </a:spcAft>
            </a:pPr>
            <a:r>
              <a:rPr lang="zh-CN" altLang="en-US" b="1">
                <a:latin typeface="等线" panose="02010600030101010101" charset="-122"/>
                <a:ea typeface="等线" panose="02010600030101010101" charset="-122"/>
                <a:cs typeface="等线" panose="02010600030101010101" charset="-122"/>
                <a:sym typeface="+mn-ea"/>
              </a:rPr>
              <a:t>（</a:t>
            </a:r>
            <a:r>
              <a:rPr lang="en-US" altLang="zh-CN" b="1">
                <a:latin typeface="等线" panose="02010600030101010101" charset="-122"/>
                <a:ea typeface="等线" panose="02010600030101010101" charset="-122"/>
                <a:cs typeface="等线" panose="02010600030101010101" charset="-122"/>
                <a:sym typeface="+mn-ea"/>
              </a:rPr>
              <a:t>4</a:t>
            </a:r>
            <a:r>
              <a:rPr lang="zh-CN" altLang="en-US" b="1">
                <a:latin typeface="等线" panose="02010600030101010101" charset="-122"/>
                <a:ea typeface="等线" panose="02010600030101010101" charset="-122"/>
                <a:cs typeface="等线" panose="02010600030101010101" charset="-122"/>
                <a:sym typeface="+mn-ea"/>
              </a:rPr>
              <a:t>）</a:t>
            </a:r>
            <a:r>
              <a:rPr lang="en-US" altLang="zh-CN" b="1">
                <a:latin typeface="等线" panose="02010600030101010101" charset="-122"/>
                <a:ea typeface="等线" panose="02010600030101010101" charset="-122"/>
                <a:cs typeface="等线" panose="02010600030101010101" charset="-122"/>
                <a:sym typeface="+mn-ea"/>
              </a:rPr>
              <a:t>工程规划许可办理情况</a:t>
            </a:r>
            <a:r>
              <a:rPr lang="zh-CN" altLang="en-US" b="1">
                <a:latin typeface="等线" panose="02010600030101010101" charset="-122"/>
                <a:ea typeface="等线" panose="02010600030101010101" charset="-122"/>
                <a:cs typeface="等线" panose="02010600030101010101" charset="-122"/>
                <a:sym typeface="+mn-ea"/>
              </a:rPr>
              <a:t>：</a:t>
            </a:r>
            <a:r>
              <a:rPr lang="en-US" altLang="zh-CN">
                <a:latin typeface="等线" panose="02010600030101010101" charset="-122"/>
                <a:ea typeface="等线" panose="02010600030101010101" charset="-122"/>
                <a:cs typeface="等线" panose="02010600030101010101" charset="-122"/>
                <a:sym typeface="+mn-ea"/>
              </a:rPr>
              <a:t>据实填写资源规划部门对项目颁发的</a:t>
            </a:r>
            <a:r>
              <a:rPr lang="en-US" altLang="zh-CN">
                <a:solidFill>
                  <a:srgbClr val="FF0000"/>
                </a:solidFill>
                <a:latin typeface="等线" panose="02010600030101010101" charset="-122"/>
                <a:ea typeface="等线" panose="02010600030101010101" charset="-122"/>
                <a:cs typeface="等线" panose="02010600030101010101" charset="-122"/>
                <a:sym typeface="+mn-ea"/>
              </a:rPr>
              <a:t>工程规划许可证文号</a:t>
            </a:r>
            <a:r>
              <a:rPr lang="zh-CN" altLang="en-US">
                <a:latin typeface="等线" panose="02010600030101010101" charset="-122"/>
                <a:ea typeface="等线" panose="02010600030101010101" charset="-122"/>
                <a:cs typeface="等线" panose="02010600030101010101" charset="-122"/>
                <a:sym typeface="+mn-ea"/>
              </a:rPr>
              <a:t>。</a:t>
            </a:r>
            <a:endParaRPr lang="en-US" altLang="zh-CN">
              <a:latin typeface="等线" panose="02010600030101010101" charset="-122"/>
              <a:ea typeface="等线" panose="02010600030101010101" charset="-122"/>
              <a:cs typeface="等线" panose="02010600030101010101" charset="-122"/>
              <a:sym typeface="+mn-ea"/>
            </a:endParaRPr>
          </a:p>
          <a:p>
            <a:pPr fontAlgn="base">
              <a:lnSpc>
                <a:spcPct val="150000"/>
              </a:lnSpc>
              <a:spcBef>
                <a:spcPts val="0"/>
              </a:spcBef>
              <a:spcAft>
                <a:spcPts val="0"/>
              </a:spcAft>
            </a:pPr>
            <a:r>
              <a:rPr lang="zh-CN" altLang="en-US" b="1">
                <a:latin typeface="等线" panose="02010600030101010101" charset="-122"/>
                <a:ea typeface="等线" panose="02010600030101010101" charset="-122"/>
                <a:cs typeface="等线" panose="02010600030101010101" charset="-122"/>
                <a:sym typeface="+mn-ea"/>
              </a:rPr>
              <a:t>（</a:t>
            </a:r>
            <a:r>
              <a:rPr lang="en-US" altLang="zh-CN" b="1">
                <a:latin typeface="等线" panose="02010600030101010101" charset="-122"/>
                <a:ea typeface="等线" panose="02010600030101010101" charset="-122"/>
                <a:cs typeface="等线" panose="02010600030101010101" charset="-122"/>
                <a:sym typeface="+mn-ea"/>
              </a:rPr>
              <a:t>5</a:t>
            </a:r>
            <a:r>
              <a:rPr lang="zh-CN" altLang="en-US" b="1">
                <a:latin typeface="等线" panose="02010600030101010101" charset="-122"/>
                <a:ea typeface="等线" panose="02010600030101010101" charset="-122"/>
                <a:cs typeface="等线" panose="02010600030101010101" charset="-122"/>
                <a:sym typeface="+mn-ea"/>
              </a:rPr>
              <a:t>）</a:t>
            </a:r>
            <a:r>
              <a:rPr lang="en-US" altLang="zh-CN" b="1">
                <a:latin typeface="等线" panose="02010600030101010101" charset="-122"/>
                <a:ea typeface="等线" panose="02010600030101010101" charset="-122"/>
                <a:cs typeface="等线" panose="02010600030101010101" charset="-122"/>
                <a:sym typeface="+mn-ea"/>
              </a:rPr>
              <a:t>用地审批情况</a:t>
            </a:r>
            <a:r>
              <a:rPr lang="zh-CN" altLang="en-US" b="1">
                <a:latin typeface="等线" panose="02010600030101010101" charset="-122"/>
                <a:ea typeface="等线" panose="02010600030101010101" charset="-122"/>
                <a:cs typeface="等线" panose="02010600030101010101" charset="-122"/>
                <a:sym typeface="+mn-ea"/>
              </a:rPr>
              <a:t>：</a:t>
            </a:r>
            <a:r>
              <a:rPr lang="zh-CN" altLang="en-US">
                <a:latin typeface="等线" panose="02010600030101010101" charset="-122"/>
                <a:ea typeface="等线" panose="02010600030101010101" charset="-122"/>
                <a:cs typeface="等线" panose="02010600030101010101" charset="-122"/>
                <a:sym typeface="+mn-ea"/>
              </a:rPr>
              <a:t>据实填写项目用地的</a:t>
            </a:r>
            <a:r>
              <a:rPr lang="zh-CN" altLang="en-US">
                <a:solidFill>
                  <a:srgbClr val="FF0000"/>
                </a:solidFill>
                <a:latin typeface="等线" panose="02010600030101010101" charset="-122"/>
                <a:ea typeface="等线" panose="02010600030101010101" charset="-122"/>
                <a:cs typeface="等线" panose="02010600030101010101" charset="-122"/>
                <a:sym typeface="+mn-ea"/>
              </a:rPr>
              <a:t>土地证号或不动产证号或土地交易合同编号</a:t>
            </a:r>
            <a:r>
              <a:rPr lang="zh-CN" altLang="en-US">
                <a:solidFill>
                  <a:schemeClr val="tx1"/>
                </a:solidFill>
                <a:latin typeface="等线" panose="02010600030101010101" charset="-122"/>
                <a:ea typeface="等线" panose="02010600030101010101" charset="-122"/>
                <a:cs typeface="等线" panose="02010600030101010101" charset="-122"/>
                <a:sym typeface="+mn-ea"/>
              </a:rPr>
              <a:t>。</a:t>
            </a:r>
            <a:endParaRPr lang="zh-CN" altLang="en-US">
              <a:latin typeface="等线" panose="02010600030101010101" charset="-122"/>
              <a:ea typeface="等线" panose="02010600030101010101" charset="-122"/>
              <a:cs typeface="等线" panose="02010600030101010101" charset="-122"/>
              <a:sym typeface="+mn-ea"/>
            </a:endParaRPr>
          </a:p>
          <a:p>
            <a:pPr fontAlgn="base">
              <a:lnSpc>
                <a:spcPct val="150000"/>
              </a:lnSpc>
              <a:spcBef>
                <a:spcPts val="0"/>
              </a:spcBef>
              <a:spcAft>
                <a:spcPts val="0"/>
              </a:spcAft>
            </a:pPr>
            <a:r>
              <a:rPr lang="zh-CN" altLang="en-US" b="1">
                <a:latin typeface="等线" panose="02010600030101010101" charset="-122"/>
                <a:ea typeface="等线" panose="02010600030101010101" charset="-122"/>
                <a:cs typeface="等线" panose="02010600030101010101" charset="-122"/>
                <a:sym typeface="+mn-ea"/>
              </a:rPr>
              <a:t>（</a:t>
            </a:r>
            <a:r>
              <a:rPr lang="en-US" altLang="zh-CN" b="1">
                <a:latin typeface="等线" panose="02010600030101010101" charset="-122"/>
                <a:ea typeface="等线" panose="02010600030101010101" charset="-122"/>
                <a:cs typeface="等线" panose="02010600030101010101" charset="-122"/>
                <a:sym typeface="+mn-ea"/>
              </a:rPr>
              <a:t>6</a:t>
            </a:r>
            <a:r>
              <a:rPr lang="zh-CN" altLang="en-US" b="1">
                <a:latin typeface="等线" panose="02010600030101010101" charset="-122"/>
                <a:ea typeface="等线" panose="02010600030101010101" charset="-122"/>
                <a:cs typeface="等线" panose="02010600030101010101" charset="-122"/>
                <a:sym typeface="+mn-ea"/>
              </a:rPr>
              <a:t>）</a:t>
            </a:r>
            <a:r>
              <a:rPr lang="en-US" altLang="zh-CN" b="1">
                <a:latin typeface="等线" panose="02010600030101010101" charset="-122"/>
                <a:ea typeface="等线" panose="02010600030101010101" charset="-122"/>
                <a:cs typeface="等线" panose="02010600030101010101" charset="-122"/>
                <a:sym typeface="+mn-ea"/>
              </a:rPr>
              <a:t>环评审批许可办理情况</a:t>
            </a:r>
            <a:r>
              <a:rPr lang="zh-CN" altLang="en-US" b="1">
                <a:latin typeface="等线" panose="02010600030101010101" charset="-122"/>
                <a:ea typeface="等线" panose="02010600030101010101" charset="-122"/>
                <a:cs typeface="等线" panose="02010600030101010101" charset="-122"/>
                <a:sym typeface="+mn-ea"/>
              </a:rPr>
              <a:t>：</a:t>
            </a:r>
            <a:r>
              <a:rPr>
                <a:latin typeface="等线" panose="02010600030101010101" charset="-122"/>
                <a:ea typeface="等线" panose="02010600030101010101" charset="-122"/>
                <a:cs typeface="等线" panose="02010600030101010101" charset="-122"/>
                <a:sym typeface="+mn-ea"/>
              </a:rPr>
              <a:t>根据生态环境部门要求，需要办理环评手续的项目，已办结的据实填写</a:t>
            </a:r>
            <a:r>
              <a:rPr>
                <a:solidFill>
                  <a:srgbClr val="FF0000"/>
                </a:solidFill>
                <a:latin typeface="等线" panose="02010600030101010101" charset="-122"/>
                <a:ea typeface="等线" panose="02010600030101010101" charset="-122"/>
                <a:cs typeface="等线" panose="02010600030101010101" charset="-122"/>
                <a:sym typeface="+mn-ea"/>
              </a:rPr>
              <a:t>环评审批或备案文号</a:t>
            </a:r>
            <a:r>
              <a:rPr lang="zh-CN">
                <a:solidFill>
                  <a:schemeClr val="tx1"/>
                </a:solidFill>
                <a:latin typeface="等线" panose="02010600030101010101" charset="-122"/>
                <a:ea typeface="等线" panose="02010600030101010101" charset="-122"/>
                <a:cs typeface="等线" panose="02010600030101010101" charset="-122"/>
                <a:sym typeface="+mn-ea"/>
              </a:rPr>
              <a:t>。</a:t>
            </a:r>
            <a:endParaRPr>
              <a:latin typeface="等线" panose="02010600030101010101" charset="-122"/>
              <a:ea typeface="等线" panose="02010600030101010101" charset="-122"/>
              <a:cs typeface="等线" panose="02010600030101010101" charset="-122"/>
              <a:sym typeface="+mn-ea"/>
            </a:endParaRPr>
          </a:p>
          <a:p>
            <a:pPr fontAlgn="base">
              <a:lnSpc>
                <a:spcPct val="150000"/>
              </a:lnSpc>
              <a:spcBef>
                <a:spcPts val="0"/>
              </a:spcBef>
              <a:spcAft>
                <a:spcPts val="0"/>
              </a:spcAft>
            </a:pPr>
            <a:r>
              <a:rPr lang="zh-CN" altLang="en-US" b="1">
                <a:latin typeface="等线" panose="02010600030101010101" charset="-122"/>
                <a:ea typeface="等线" panose="02010600030101010101" charset="-122"/>
                <a:cs typeface="等线" panose="02010600030101010101" charset="-122"/>
                <a:sym typeface="+mn-ea"/>
              </a:rPr>
              <a:t>（</a:t>
            </a:r>
            <a:r>
              <a:rPr lang="en-US" altLang="zh-CN" b="1">
                <a:latin typeface="等线" panose="02010600030101010101" charset="-122"/>
                <a:ea typeface="等线" panose="02010600030101010101" charset="-122"/>
                <a:cs typeface="等线" panose="02010600030101010101" charset="-122"/>
                <a:sym typeface="+mn-ea"/>
              </a:rPr>
              <a:t>7</a:t>
            </a:r>
            <a:r>
              <a:rPr lang="zh-CN" altLang="en-US" b="1">
                <a:latin typeface="等线" panose="02010600030101010101" charset="-122"/>
                <a:ea typeface="等线" panose="02010600030101010101" charset="-122"/>
                <a:cs typeface="等线" panose="02010600030101010101" charset="-122"/>
                <a:sym typeface="+mn-ea"/>
              </a:rPr>
              <a:t>）</a:t>
            </a:r>
            <a:r>
              <a:rPr lang="en-US" altLang="zh-CN" b="1">
                <a:latin typeface="等线" panose="02010600030101010101" charset="-122"/>
                <a:ea typeface="等线" panose="02010600030101010101" charset="-122"/>
                <a:cs typeface="等线" panose="02010600030101010101" charset="-122"/>
                <a:sym typeface="+mn-ea"/>
              </a:rPr>
              <a:t>建筑工程施工许可办理情况</a:t>
            </a:r>
            <a:r>
              <a:rPr lang="zh-CN" altLang="en-US" b="1">
                <a:latin typeface="等线" panose="02010600030101010101" charset="-122"/>
                <a:ea typeface="等线" panose="02010600030101010101" charset="-122"/>
                <a:cs typeface="等线" panose="02010600030101010101" charset="-122"/>
                <a:sym typeface="+mn-ea"/>
              </a:rPr>
              <a:t>：</a:t>
            </a:r>
            <a:r>
              <a:rPr lang="zh-CN" altLang="en-US">
                <a:latin typeface="等线" panose="02010600030101010101" charset="-122"/>
                <a:ea typeface="等线" panose="02010600030101010101" charset="-122"/>
                <a:cs typeface="等线" panose="02010600030101010101" charset="-122"/>
                <a:sym typeface="+mn-ea"/>
              </a:rPr>
              <a:t>涉及</a:t>
            </a:r>
            <a:r>
              <a:rPr lang="en-US" altLang="zh-CN">
                <a:solidFill>
                  <a:srgbClr val="FF0000"/>
                </a:solidFill>
                <a:latin typeface="等线" panose="02010600030101010101" charset="-122"/>
                <a:ea typeface="等线" panose="02010600030101010101" charset="-122"/>
                <a:cs typeface="等线" panose="02010600030101010101" charset="-122"/>
                <a:sym typeface="+mn-ea"/>
              </a:rPr>
              <a:t>新建、改扩建</a:t>
            </a:r>
            <a:r>
              <a:rPr lang="zh-CN" altLang="en-US">
                <a:latin typeface="等线" panose="02010600030101010101" charset="-122"/>
                <a:ea typeface="等线" panose="02010600030101010101" charset="-122"/>
                <a:cs typeface="等线" panose="02010600030101010101" charset="-122"/>
                <a:sym typeface="+mn-ea"/>
              </a:rPr>
              <a:t>的房建类（工业厂房）</a:t>
            </a:r>
            <a:r>
              <a:rPr lang="en-US" altLang="zh-CN">
                <a:latin typeface="等线" panose="02010600030101010101" charset="-122"/>
                <a:ea typeface="等线" panose="02010600030101010101" charset="-122"/>
                <a:cs typeface="等线" panose="02010600030101010101" charset="-122"/>
                <a:sym typeface="+mn-ea"/>
              </a:rPr>
              <a:t>项</a:t>
            </a:r>
            <a:r>
              <a:rPr lang="zh-CN" altLang="en-US">
                <a:latin typeface="等线" panose="02010600030101010101" charset="-122"/>
                <a:ea typeface="等线" panose="02010600030101010101" charset="-122"/>
                <a:cs typeface="等线" panose="02010600030101010101" charset="-122"/>
                <a:sym typeface="+mn-ea"/>
              </a:rPr>
              <a:t>目，根据住建部门要求，需办理该项手续的项目，已办结的填写</a:t>
            </a:r>
            <a:r>
              <a:rPr lang="zh-CN" altLang="en-US">
                <a:solidFill>
                  <a:srgbClr val="FF0000"/>
                </a:solidFill>
                <a:latin typeface="等线" panose="02010600030101010101" charset="-122"/>
                <a:ea typeface="等线" panose="02010600030101010101" charset="-122"/>
                <a:cs typeface="等线" panose="02010600030101010101" charset="-122"/>
                <a:sym typeface="+mn-ea"/>
              </a:rPr>
              <a:t>文号或证号</a:t>
            </a:r>
            <a:r>
              <a:rPr lang="zh-CN" altLang="en-US">
                <a:latin typeface="等线" panose="02010600030101010101" charset="-122"/>
                <a:ea typeface="等线" panose="02010600030101010101" charset="-122"/>
                <a:cs typeface="等线" panose="02010600030101010101" charset="-122"/>
                <a:sym typeface="+mn-ea"/>
              </a:rPr>
              <a:t>，未办结的填写具体进展情况填写。</a:t>
            </a:r>
            <a:endParaRPr lang="en-US" altLang="zh-CN" b="1">
              <a:latin typeface="等线" panose="02010600030101010101" charset="-122"/>
              <a:ea typeface="等线" panose="02010600030101010101" charset="-122"/>
              <a:cs typeface="等线" panose="02010600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5400000">
            <a:off x="-12700" y="-254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直角三角形 5"/>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108075" y="572135"/>
            <a:ext cx="7781925" cy="368300"/>
          </a:xfrm>
          <a:prstGeom prst="rect">
            <a:avLst/>
          </a:prstGeom>
          <a:noFill/>
          <a:ln w="9525">
            <a:noFill/>
          </a:ln>
        </p:spPr>
        <p:txBody>
          <a:bodyPr wrap="square">
            <a:spAutoFit/>
          </a:bodyPr>
          <a:p>
            <a:pPr indent="406400">
              <a:buClrTx/>
              <a:buSzTx/>
              <a:buFontTx/>
            </a:pPr>
            <a:r>
              <a:rPr lang="en-US" altLang="zh-CN" b="1">
                <a:latin typeface="等线" panose="02010600030101010101" charset="-122"/>
                <a:ea typeface="等线" panose="02010600030101010101" charset="-122"/>
                <a:cs typeface="等线" panose="02010600030101010101" charset="-122"/>
              </a:rPr>
              <a:t>20.</a:t>
            </a:r>
            <a:r>
              <a:rPr lang="zh-CN" b="1">
                <a:latin typeface="等线" panose="02010600030101010101" charset="-122"/>
                <a:ea typeface="等线" panose="02010600030101010101" charset="-122"/>
                <a:cs typeface="等线" panose="02010600030101010101" charset="-122"/>
              </a:rPr>
              <a:t>“战略新兴产业项目”：</a:t>
            </a:r>
            <a:r>
              <a:rPr lang="zh-CN" b="0">
                <a:latin typeface="等线" panose="02010600030101010101" charset="-122"/>
                <a:ea typeface="等线" panose="02010600030101010101" charset="-122"/>
                <a:cs typeface="等线" panose="02010600030101010101" charset="-122"/>
              </a:rPr>
              <a:t>为必填项，点击后选择“是”或“否”。</a:t>
            </a:r>
            <a:endParaRPr lang="zh-CN">
              <a:latin typeface="等线" panose="02010600030101010101" charset="-122"/>
              <a:ea typeface="等线" panose="02010600030101010101" charset="-122"/>
              <a:cs typeface="等线" panose="02010600030101010101" charset="-122"/>
            </a:endParaRPr>
          </a:p>
        </p:txBody>
      </p:sp>
      <p:sp>
        <p:nvSpPr>
          <p:cNvPr id="2" name="文本框 1"/>
          <p:cNvSpPr txBox="1"/>
          <p:nvPr/>
        </p:nvSpPr>
        <p:spPr>
          <a:xfrm>
            <a:off x="1108075" y="1060450"/>
            <a:ext cx="9975850" cy="645160"/>
          </a:xfrm>
          <a:prstGeom prst="rect">
            <a:avLst/>
          </a:prstGeom>
          <a:noFill/>
          <a:ln w="9525">
            <a:noFill/>
          </a:ln>
        </p:spPr>
        <p:txBody>
          <a:bodyPr wrap="square">
            <a:spAutoFit/>
          </a:bodyPr>
          <a:p>
            <a:pPr indent="406400"/>
            <a:r>
              <a:rPr lang="en-US" altLang="zh-CN" b="1">
                <a:latin typeface="等线" panose="02010600030101010101" charset="-122"/>
                <a:ea typeface="等线" panose="02010600030101010101" charset="-122"/>
                <a:cs typeface="等线" panose="02010600030101010101" charset="-122"/>
              </a:rPr>
              <a:t>21</a:t>
            </a:r>
            <a:r>
              <a:rPr lang="zh-CN" b="1">
                <a:latin typeface="等线" panose="02010600030101010101" charset="-122"/>
                <a:ea typeface="等线" panose="02010600030101010101" charset="-122"/>
                <a:cs typeface="等线" panose="02010600030101010101" charset="-122"/>
              </a:rPr>
              <a:t>.“八大主导产业”：</a:t>
            </a:r>
            <a:r>
              <a:rPr lang="zh-CN" b="0">
                <a:latin typeface="等线" panose="02010600030101010101" charset="-122"/>
                <a:ea typeface="等线" panose="02010600030101010101" charset="-122"/>
                <a:cs typeface="等线" panose="02010600030101010101" charset="-122"/>
              </a:rPr>
              <a:t>为必填项，点击后有9个选项用于选择：否、装备制造、精细化工、汽车零部件、纺织服装、生物医药、食品加工、现代家居、新材料。</a:t>
            </a:r>
            <a:endParaRPr lang="zh-CN" altLang="en-US"/>
          </a:p>
        </p:txBody>
      </p:sp>
      <p:grpSp>
        <p:nvGrpSpPr>
          <p:cNvPr id="14" name="组合 13"/>
          <p:cNvGrpSpPr/>
          <p:nvPr/>
        </p:nvGrpSpPr>
        <p:grpSpPr>
          <a:xfrm>
            <a:off x="1128395" y="1825625"/>
            <a:ext cx="9878060" cy="4550410"/>
            <a:chOff x="1777" y="2875"/>
            <a:chExt cx="15646" cy="7256"/>
          </a:xfrm>
        </p:grpSpPr>
        <p:pic>
          <p:nvPicPr>
            <p:cNvPr id="11" name="图片 10"/>
            <p:cNvPicPr>
              <a:picLocks noChangeAspect="1"/>
            </p:cNvPicPr>
            <p:nvPr/>
          </p:nvPicPr>
          <p:blipFill>
            <a:blip r:embed="rId1"/>
            <a:stretch>
              <a:fillRect/>
            </a:stretch>
          </p:blipFill>
          <p:spPr>
            <a:xfrm>
              <a:off x="1777" y="2875"/>
              <a:ext cx="15646" cy="7257"/>
            </a:xfrm>
            <a:prstGeom prst="rect">
              <a:avLst/>
            </a:prstGeom>
          </p:spPr>
        </p:pic>
        <p:sp>
          <p:nvSpPr>
            <p:cNvPr id="12" name="矩形 11"/>
            <p:cNvSpPr/>
            <p:nvPr/>
          </p:nvSpPr>
          <p:spPr>
            <a:xfrm>
              <a:off x="3742" y="7924"/>
              <a:ext cx="1269" cy="634"/>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3742" y="6821"/>
              <a:ext cx="1270" cy="589"/>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5400000">
            <a:off x="-12700" y="-254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直角三角形 5"/>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948055" y="564515"/>
            <a:ext cx="8761095" cy="414020"/>
          </a:xfrm>
          <a:prstGeom prst="rect">
            <a:avLst/>
          </a:prstGeom>
          <a:noFill/>
          <a:ln w="9525">
            <a:noFill/>
          </a:ln>
        </p:spPr>
        <p:txBody>
          <a:bodyPr wrap="square">
            <a:spAutoFit/>
          </a:bodyPr>
          <a:p>
            <a:pPr indent="0" fontAlgn="auto"/>
            <a:r>
              <a:rPr lang="zh-CN" altLang="en-US" sz="2100" b="1">
                <a:latin typeface="华文仿宋" panose="02010600040101010101" charset="-122"/>
                <a:ea typeface="华文仿宋" panose="02010600040101010101" charset="-122"/>
              </a:rPr>
              <a:t>录入项目信息后，点击提交。</a:t>
            </a:r>
            <a:r>
              <a:rPr lang="zh-CN" altLang="en-US" sz="2100" b="1">
                <a:solidFill>
                  <a:srgbClr val="FF0000"/>
                </a:solidFill>
                <a:latin typeface="华文仿宋" panose="02010600040101010101" charset="-122"/>
                <a:ea typeface="华文仿宋" panose="02010600040101010101" charset="-122"/>
              </a:rPr>
              <a:t>注意：必填项未填写完整，无法提交。</a:t>
            </a:r>
            <a:endParaRPr lang="zh-CN" altLang="en-US" sz="2100" b="1">
              <a:solidFill>
                <a:srgbClr val="FF0000"/>
              </a:solidFill>
              <a:latin typeface="华文仿宋" panose="02010600040101010101" charset="-122"/>
              <a:ea typeface="华文仿宋" panose="02010600040101010101" charset="-122"/>
            </a:endParaRPr>
          </a:p>
        </p:txBody>
      </p:sp>
      <p:grpSp>
        <p:nvGrpSpPr>
          <p:cNvPr id="9" name="组合 8"/>
          <p:cNvGrpSpPr/>
          <p:nvPr/>
        </p:nvGrpSpPr>
        <p:grpSpPr>
          <a:xfrm>
            <a:off x="948055" y="1160780"/>
            <a:ext cx="10295890" cy="4979670"/>
            <a:chOff x="1493" y="1828"/>
            <a:chExt cx="16214" cy="7842"/>
          </a:xfrm>
        </p:grpSpPr>
        <p:pic>
          <p:nvPicPr>
            <p:cNvPr id="2" name="图片 1"/>
            <p:cNvPicPr>
              <a:picLocks noChangeAspect="1"/>
            </p:cNvPicPr>
            <p:nvPr/>
          </p:nvPicPr>
          <p:blipFill>
            <a:blip r:embed="rId1"/>
            <a:stretch>
              <a:fillRect/>
            </a:stretch>
          </p:blipFill>
          <p:spPr>
            <a:xfrm>
              <a:off x="1493" y="1828"/>
              <a:ext cx="16215" cy="7842"/>
            </a:xfrm>
            <a:prstGeom prst="rect">
              <a:avLst/>
            </a:prstGeom>
          </p:spPr>
        </p:pic>
        <p:sp>
          <p:nvSpPr>
            <p:cNvPr id="8" name="矩形 7"/>
            <p:cNvSpPr/>
            <p:nvPr/>
          </p:nvSpPr>
          <p:spPr>
            <a:xfrm>
              <a:off x="3923" y="7893"/>
              <a:ext cx="2053" cy="78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a:extLst>
              <a:ext uri="{28A0092B-C50C-407E-A947-70E740481C1C}">
                <a14:useLocalDpi xmlns:a14="http://schemas.microsoft.com/office/drawing/2010/main" val="0"/>
              </a:ext>
            </a:extLst>
          </a:blip>
          <a:srcRect l="16345" t="15028" r="16343" b="15180"/>
          <a:stretch>
            <a:fillRect/>
          </a:stretch>
        </p:blipFill>
        <p:spPr>
          <a:xfrm>
            <a:off x="0" y="-7620"/>
            <a:ext cx="12192000" cy="6873240"/>
          </a:xfrm>
          <a:prstGeom prst="rect">
            <a:avLst/>
          </a:prstGeom>
        </p:spPr>
      </p:pic>
      <p:sp>
        <p:nvSpPr>
          <p:cNvPr id="2" name="文本框 1"/>
          <p:cNvSpPr txBox="1"/>
          <p:nvPr/>
        </p:nvSpPr>
        <p:spPr>
          <a:xfrm>
            <a:off x="3107690" y="2338070"/>
            <a:ext cx="5288280" cy="1630045"/>
          </a:xfrm>
          <a:prstGeom prst="rect">
            <a:avLst/>
          </a:prstGeom>
          <a:noFill/>
        </p:spPr>
        <p:txBody>
          <a:bodyPr wrap="square" rtlCol="0" anchor="t">
            <a:spAutoFit/>
          </a:bodyPr>
          <a:p>
            <a:pPr defTabSz="914400">
              <a:buFont typeface="Arial" panose="020B0604020202020204" pitchFamily="34" charset="0"/>
            </a:pPr>
            <a:r>
              <a:rPr lang="zh-CN" altLang="en-US" sz="10000" dirty="0">
                <a:solidFill>
                  <a:schemeClr val="accent1"/>
                </a:solidFill>
                <a:latin typeface="方正姚体" panose="02010601030101010101" pitchFamily="2" charset="-122"/>
                <a:ea typeface="方正姚体" panose="02010601030101010101" pitchFamily="2" charset="-122"/>
                <a:sym typeface="+mn-ea"/>
              </a:rPr>
              <a:t>感谢观看</a:t>
            </a:r>
            <a:endParaRPr lang="zh-CN" altLang="en-US" sz="10000" dirty="0">
              <a:solidFill>
                <a:schemeClr val="accent1"/>
              </a:solidFill>
              <a:latin typeface="方正姚体" panose="02010601030101010101" pitchFamily="2" charset="-122"/>
              <a:ea typeface="方正姚体" panose="02010601030101010101" pitchFamily="2" charset="-122"/>
              <a:sym typeface="+mn-ea"/>
            </a:endParaRPr>
          </a:p>
        </p:txBody>
      </p:sp>
      <p:sp>
        <p:nvSpPr>
          <p:cNvPr id="33796" name="KSO_Shape"/>
          <p:cNvSpPr/>
          <p:nvPr/>
        </p:nvSpPr>
        <p:spPr>
          <a:xfrm>
            <a:off x="3829050" y="4672013"/>
            <a:ext cx="165100" cy="193675"/>
          </a:xfrm>
          <a:custGeom>
            <a:avLst/>
            <a:gdLst/>
            <a:ahLst/>
            <a:cxnLst>
              <a:cxn ang="0">
                <a:pos x="9842" y="9132"/>
              </a:cxn>
              <a:cxn ang="0">
                <a:pos x="11843" y="11083"/>
              </a:cxn>
              <a:cxn ang="0">
                <a:pos x="11331" y="12800"/>
              </a:cxn>
              <a:cxn ang="0">
                <a:pos x="10594" y="11131"/>
              </a:cxn>
              <a:cxn ang="0">
                <a:pos x="8631" y="9828"/>
              </a:cxn>
              <a:cxn ang="0">
                <a:pos x="9842" y="9132"/>
              </a:cxn>
              <a:cxn ang="0">
                <a:pos x="1334" y="274"/>
              </a:cxn>
              <a:cxn ang="0">
                <a:pos x="2967" y="3016"/>
              </a:cxn>
              <a:cxn ang="0">
                <a:pos x="3090" y="5018"/>
              </a:cxn>
              <a:cxn ang="0">
                <a:pos x="2816" y="5566"/>
              </a:cxn>
              <a:cxn ang="0">
                <a:pos x="7224" y="10138"/>
              </a:cxn>
              <a:cxn ang="0">
                <a:pos x="8282" y="10076"/>
              </a:cxn>
              <a:cxn ang="0">
                <a:pos x="8292" y="10092"/>
              </a:cxn>
              <a:cxn ang="0">
                <a:pos x="10445" y="11278"/>
              </a:cxn>
              <a:cxn ang="0">
                <a:pos x="11163" y="13008"/>
              </a:cxn>
              <a:cxn ang="0">
                <a:pos x="8661" y="13590"/>
              </a:cxn>
              <a:cxn ang="0">
                <a:pos x="20" y="2607"/>
              </a:cxn>
              <a:cxn ang="0">
                <a:pos x="430" y="1148"/>
              </a:cxn>
              <a:cxn ang="0">
                <a:pos x="1334" y="274"/>
              </a:cxn>
              <a:cxn ang="0">
                <a:pos x="2580" y="0"/>
              </a:cxn>
              <a:cxn ang="0">
                <a:pos x="4447" y="3720"/>
              </a:cxn>
              <a:cxn ang="0">
                <a:pos x="3283" y="4876"/>
              </a:cxn>
              <a:cxn ang="0">
                <a:pos x="3164" y="2933"/>
              </a:cxn>
              <a:cxn ang="0">
                <a:pos x="1658" y="148"/>
              </a:cxn>
              <a:cxn ang="0">
                <a:pos x="2580" y="0"/>
              </a:cxn>
            </a:cxnLst>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rgbClr val="FFFFFF"/>
          </a:solidFill>
          <a:ln w="9525">
            <a:noFill/>
          </a:ln>
        </p:spPr>
        <p:txBody>
          <a:bodyPr/>
          <a:p>
            <a:endParaRPr lang="zh-CN" altLang="en-US"/>
          </a:p>
        </p:txBody>
      </p:sp>
      <p:sp>
        <p:nvSpPr>
          <p:cNvPr id="33798" name="KSO_Shape"/>
          <p:cNvSpPr/>
          <p:nvPr/>
        </p:nvSpPr>
        <p:spPr>
          <a:xfrm>
            <a:off x="5094288" y="4705350"/>
            <a:ext cx="188912" cy="127000"/>
          </a:xfrm>
          <a:custGeom>
            <a:avLst/>
            <a:gdLst/>
            <a:ahLst/>
            <a:cxnLst>
              <a:cxn ang="0">
                <a:pos x="4" y="4"/>
              </a:cxn>
              <a:cxn ang="0">
                <a:pos x="5" y="5"/>
              </a:cxn>
              <a:cxn ang="0">
                <a:pos x="6" y="4"/>
              </a:cxn>
              <a:cxn ang="0">
                <a:pos x="10" y="7"/>
              </a:cxn>
              <a:cxn ang="0">
                <a:pos x="0" y="7"/>
              </a:cxn>
              <a:cxn ang="0">
                <a:pos x="4" y="4"/>
              </a:cxn>
              <a:cxn ang="0">
                <a:pos x="0" y="0"/>
              </a:cxn>
              <a:cxn ang="0">
                <a:pos x="4" y="4"/>
              </a:cxn>
              <a:cxn ang="0">
                <a:pos x="0" y="7"/>
              </a:cxn>
              <a:cxn ang="0">
                <a:pos x="0" y="0"/>
              </a:cxn>
              <a:cxn ang="0">
                <a:pos x="10" y="0"/>
              </a:cxn>
              <a:cxn ang="0">
                <a:pos x="10" y="7"/>
              </a:cxn>
              <a:cxn ang="0">
                <a:pos x="7" y="4"/>
              </a:cxn>
              <a:cxn ang="0">
                <a:pos x="10" y="0"/>
              </a:cxn>
              <a:cxn ang="0">
                <a:pos x="0" y="0"/>
              </a:cxn>
              <a:cxn ang="0">
                <a:pos x="10" y="0"/>
              </a:cxn>
              <a:cxn ang="0">
                <a:pos x="5" y="5"/>
              </a:cxn>
              <a:cxn ang="0">
                <a:pos x="0" y="0"/>
              </a:cxn>
            </a:cxnLst>
            <a:pathLst>
              <a:path w="4974795" h="3320682">
                <a:moveTo>
                  <a:pt x="1897867" y="1805825"/>
                </a:moveTo>
                <a:lnTo>
                  <a:pt x="2485737" y="2315734"/>
                </a:lnTo>
                <a:lnTo>
                  <a:pt x="3073607" y="1805825"/>
                </a:lnTo>
                <a:lnTo>
                  <a:pt x="4820061" y="3320682"/>
                </a:lnTo>
                <a:lnTo>
                  <a:pt x="151413" y="3320682"/>
                </a:lnTo>
                <a:lnTo>
                  <a:pt x="1897867" y="1805825"/>
                </a:lnTo>
                <a:close/>
                <a:moveTo>
                  <a:pt x="0" y="159634"/>
                </a:moveTo>
                <a:lnTo>
                  <a:pt x="1788328" y="1710812"/>
                </a:lnTo>
                <a:lnTo>
                  <a:pt x="0" y="3261996"/>
                </a:lnTo>
                <a:lnTo>
                  <a:pt x="0" y="159634"/>
                </a:lnTo>
                <a:close/>
                <a:moveTo>
                  <a:pt x="4974795" y="156753"/>
                </a:moveTo>
                <a:lnTo>
                  <a:pt x="4974795" y="3264872"/>
                </a:lnTo>
                <a:lnTo>
                  <a:pt x="3183146" y="1710812"/>
                </a:lnTo>
                <a:lnTo>
                  <a:pt x="4974795" y="156753"/>
                </a:lnTo>
                <a:close/>
                <a:moveTo>
                  <a:pt x="35040" y="0"/>
                </a:moveTo>
                <a:lnTo>
                  <a:pt x="4936434" y="0"/>
                </a:lnTo>
                <a:lnTo>
                  <a:pt x="2485737" y="2125709"/>
                </a:lnTo>
                <a:lnTo>
                  <a:pt x="35040" y="0"/>
                </a:lnTo>
                <a:close/>
              </a:path>
            </a:pathLst>
          </a:custGeom>
          <a:solidFill>
            <a:srgbClr val="FFFFFF"/>
          </a:solidFill>
          <a:ln w="9525">
            <a:noFill/>
          </a:ln>
        </p:spPr>
        <p:txBody>
          <a:bodyPr/>
          <a:p>
            <a:endParaRPr lang="zh-CN" altLang="en-US"/>
          </a:p>
        </p:txBody>
      </p:sp>
      <p:sp>
        <p:nvSpPr>
          <p:cNvPr id="33800" name="KSO_Shape"/>
          <p:cNvSpPr/>
          <p:nvPr/>
        </p:nvSpPr>
        <p:spPr>
          <a:xfrm>
            <a:off x="6367463" y="4667250"/>
            <a:ext cx="198437" cy="203200"/>
          </a:xfrm>
          <a:custGeom>
            <a:avLst/>
            <a:gdLst/>
            <a:ahLst/>
            <a:cxnLst>
              <a:cxn ang="0">
                <a:pos x="134" y="778"/>
              </a:cxn>
              <a:cxn ang="0">
                <a:pos x="107" y="1048"/>
              </a:cxn>
              <a:cxn ang="0">
                <a:pos x="432" y="988"/>
              </a:cxn>
              <a:cxn ang="0">
                <a:pos x="134" y="778"/>
              </a:cxn>
              <a:cxn ang="0">
                <a:pos x="575" y="328"/>
              </a:cxn>
              <a:cxn ang="0">
                <a:pos x="409" y="471"/>
              </a:cxn>
              <a:cxn ang="0">
                <a:pos x="741" y="471"/>
              </a:cxn>
              <a:cxn ang="0">
                <a:pos x="575" y="328"/>
              </a:cxn>
              <a:cxn ang="0">
                <a:pos x="943" y="0"/>
              </a:cxn>
              <a:cxn ang="0">
                <a:pos x="1068" y="39"/>
              </a:cxn>
              <a:cxn ang="0">
                <a:pos x="1106" y="110"/>
              </a:cxn>
              <a:cxn ang="0">
                <a:pos x="1080" y="77"/>
              </a:cxn>
              <a:cxn ang="0">
                <a:pos x="728" y="124"/>
              </a:cxn>
              <a:cxn ang="0">
                <a:pos x="1078" y="554"/>
              </a:cxn>
              <a:cxn ang="0">
                <a:pos x="1072" y="609"/>
              </a:cxn>
              <a:cxn ang="0">
                <a:pos x="747" y="609"/>
              </a:cxn>
              <a:cxn ang="0">
                <a:pos x="710" y="609"/>
              </a:cxn>
              <a:cxn ang="0">
                <a:pos x="403" y="609"/>
              </a:cxn>
              <a:cxn ang="0">
                <a:pos x="575" y="778"/>
              </a:cxn>
              <a:cxn ang="0">
                <a:pos x="717" y="692"/>
              </a:cxn>
              <a:cxn ang="0">
                <a:pos x="1052" y="692"/>
              </a:cxn>
              <a:cxn ang="0">
                <a:pos x="571" y="1007"/>
              </a:cxn>
              <a:cxn ang="0">
                <a:pos x="465" y="996"/>
              </a:cxn>
              <a:cxn ang="0">
                <a:pos x="45" y="1060"/>
              </a:cxn>
              <a:cxn ang="0">
                <a:pos x="123" y="613"/>
              </a:cxn>
              <a:cxn ang="0">
                <a:pos x="129" y="603"/>
              </a:cxn>
              <a:cxn ang="0">
                <a:pos x="161" y="554"/>
              </a:cxn>
              <a:cxn ang="0">
                <a:pos x="187" y="520"/>
              </a:cxn>
              <a:cxn ang="0">
                <a:pos x="246" y="445"/>
              </a:cxn>
              <a:cxn ang="0">
                <a:pos x="285" y="403"/>
              </a:cxn>
              <a:cxn ang="0">
                <a:pos x="337" y="346"/>
              </a:cxn>
              <a:cxn ang="0">
                <a:pos x="492" y="210"/>
              </a:cxn>
              <a:cxn ang="0">
                <a:pos x="65" y="551"/>
              </a:cxn>
              <a:cxn ang="0">
                <a:pos x="571" y="100"/>
              </a:cxn>
              <a:cxn ang="0">
                <a:pos x="644" y="106"/>
              </a:cxn>
              <a:cxn ang="0">
                <a:pos x="943" y="0"/>
              </a:cxn>
            </a:cxnLst>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FFFFFF"/>
          </a:solidFill>
          <a:ln w="9525">
            <a:noFill/>
          </a:ln>
        </p:spPr>
        <p:txBody>
          <a:bodyPr/>
          <a:p>
            <a:endParaRPr lang="zh-CN" altLang="en-US"/>
          </a:p>
        </p:txBody>
      </p:sp>
      <p:sp>
        <p:nvSpPr>
          <p:cNvPr id="6" name="直角三角形 5"/>
          <p:cNvSpPr/>
          <p:nvPr/>
        </p:nvSpPr>
        <p:spPr>
          <a:xfrm rot="16200000">
            <a:off x="10631170" y="530479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直角三角形 3"/>
          <p:cNvSpPr/>
          <p:nvPr/>
        </p:nvSpPr>
        <p:spPr>
          <a:xfrm rot="5400000">
            <a:off x="-12700" y="508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36955" y="548640"/>
            <a:ext cx="9753600" cy="706755"/>
          </a:xfrm>
          <a:prstGeom prst="rect">
            <a:avLst/>
          </a:prstGeom>
          <a:noFill/>
        </p:spPr>
        <p:txBody>
          <a:bodyPr wrap="square" rtlCol="0">
            <a:spAutoFit/>
          </a:bodyPr>
          <a:p>
            <a:pPr algn="ctr"/>
            <a:r>
              <a:rPr lang="zh-CN" altLang="en-US" sz="4000" b="1">
                <a:solidFill>
                  <a:srgbClr val="FF0000"/>
                </a:solidFill>
                <a:sym typeface="+mn-ea"/>
              </a:rPr>
              <a:t>开封市</a:t>
            </a:r>
            <a:r>
              <a:rPr lang="zh-CN" altLang="en-US" sz="4000" b="1">
                <a:solidFill>
                  <a:srgbClr val="FF0000"/>
                </a:solidFill>
                <a:sym typeface="+mn-ea"/>
              </a:rPr>
              <a:t>重点项目基本情况填写注意事项</a:t>
            </a:r>
            <a:endParaRPr lang="zh-CN" altLang="en-US" sz="4000" b="1">
              <a:solidFill>
                <a:srgbClr val="FF0000"/>
              </a:solidFill>
            </a:endParaRPr>
          </a:p>
        </p:txBody>
      </p:sp>
      <p:sp>
        <p:nvSpPr>
          <p:cNvPr id="3" name="文本框 2"/>
          <p:cNvSpPr txBox="1"/>
          <p:nvPr/>
        </p:nvSpPr>
        <p:spPr>
          <a:xfrm>
            <a:off x="1209040" y="1591310"/>
            <a:ext cx="9774555" cy="1060450"/>
          </a:xfrm>
          <a:prstGeom prst="rect">
            <a:avLst/>
          </a:prstGeom>
          <a:noFill/>
        </p:spPr>
        <p:txBody>
          <a:bodyPr wrap="square" rtlCol="0">
            <a:spAutoFit/>
          </a:bodyPr>
          <a:p>
            <a:pPr fontAlgn="base"/>
            <a:r>
              <a:rPr lang="zh-CN" altLang="en-US" sz="2100">
                <a:ln w="22225">
                  <a:solidFill>
                    <a:schemeClr val="accent2"/>
                  </a:solidFill>
                  <a:prstDash val="solid"/>
                </a:ln>
                <a:solidFill>
                  <a:schemeClr val="accent2">
                    <a:lumMod val="40000"/>
                    <a:lumOff val="60000"/>
                  </a:schemeClr>
                </a:solidFill>
                <a:effectLst/>
                <a:latin typeface="Times New Roman" panose="02020603050405020304" charset="0"/>
                <a:ea typeface="华文仿宋" panose="02010600040101010101" charset="-122"/>
                <a:sym typeface="+mn-ea"/>
              </a:rPr>
              <a:t>（一）方式</a:t>
            </a:r>
            <a:r>
              <a:rPr lang="zh-CN" altLang="en-US" sz="2100">
                <a:latin typeface="Times New Roman" panose="02020603050405020304" charset="0"/>
                <a:ea typeface="华文仿宋" panose="02010600040101010101" charset="-122"/>
                <a:sym typeface="+mn-ea"/>
              </a:rPr>
              <a:t>由市政府、县区政府和项目单位，分别登录开封市政府重点项目管理系统</a:t>
            </a:r>
            <a:r>
              <a:rPr lang="zh-CN" altLang="en-US" sz="2100">
                <a:effectLst>
                  <a:outerShdw blurRad="38100" dist="19050" dir="2700000" algn="tl" rotWithShape="0">
                    <a:schemeClr val="dk1">
                      <a:alpha val="40000"/>
                    </a:schemeClr>
                  </a:outerShdw>
                </a:effectLst>
                <a:latin typeface="Times New Roman" panose="02020603050405020304" charset="0"/>
                <a:ea typeface="华文仿宋" panose="02010600040101010101" charset="-122"/>
                <a:sym typeface="+mn-ea"/>
              </a:rPr>
              <a:t>http://www.kfdxm.com/project/login/index.html</a:t>
            </a:r>
            <a:r>
              <a:rPr lang="zh-CN" altLang="en-US" sz="2100">
                <a:latin typeface="Times New Roman" panose="02020603050405020304" charset="0"/>
                <a:ea typeface="华文仿宋" panose="02010600040101010101" charset="-122"/>
                <a:sym typeface="+mn-ea"/>
              </a:rPr>
              <a:t>，输入</a:t>
            </a:r>
            <a:r>
              <a:rPr lang="zh-CN" altLang="en-US" sz="2100" b="1">
                <a:latin typeface="Times New Roman" panose="02020603050405020304" charset="0"/>
                <a:ea typeface="华文仿宋" panose="02010600040101010101" charset="-122"/>
                <a:sym typeface="+mn-ea"/>
              </a:rPr>
              <a:t>用户名，密码及验证码</a:t>
            </a:r>
            <a:r>
              <a:rPr lang="zh-CN" altLang="en-US" sz="2100">
                <a:latin typeface="Times New Roman" panose="02020603050405020304" charset="0"/>
                <a:ea typeface="华文仿宋" panose="02010600040101010101" charset="-122"/>
                <a:sym typeface="+mn-ea"/>
              </a:rPr>
              <a:t>进入系统。</a:t>
            </a:r>
            <a:endParaRPr sz="2100"/>
          </a:p>
        </p:txBody>
      </p:sp>
      <p:pic>
        <p:nvPicPr>
          <p:cNvPr id="5" name="图片 4" descr="2 (2)"/>
          <p:cNvPicPr>
            <a:picLocks noChangeAspect="1"/>
          </p:cNvPicPr>
          <p:nvPr/>
        </p:nvPicPr>
        <p:blipFill>
          <a:blip r:embed="rId1"/>
          <a:stretch>
            <a:fillRect/>
          </a:stretch>
        </p:blipFill>
        <p:spPr>
          <a:xfrm>
            <a:off x="1402080" y="2651125"/>
            <a:ext cx="9388475" cy="3977005"/>
          </a:xfrm>
          <a:prstGeom prst="rect">
            <a:avLst/>
          </a:prstGeom>
        </p:spPr>
      </p:pic>
      <p:sp>
        <p:nvSpPr>
          <p:cNvPr id="4" name="直角三角形 3"/>
          <p:cNvSpPr/>
          <p:nvPr/>
        </p:nvSpPr>
        <p:spPr>
          <a:xfrm rot="5400000">
            <a:off x="-12700" y="1270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直角三角形 5"/>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09040" y="704215"/>
            <a:ext cx="9774555" cy="1383665"/>
          </a:xfrm>
          <a:prstGeom prst="rect">
            <a:avLst/>
          </a:prstGeom>
          <a:noFill/>
        </p:spPr>
        <p:txBody>
          <a:bodyPr wrap="square" rtlCol="0">
            <a:spAutoFit/>
          </a:bodyPr>
          <a:p>
            <a:pPr fontAlgn="base"/>
            <a:r>
              <a:rPr lang="zh-CN" altLang="en-US" sz="2100">
                <a:ln w="22225">
                  <a:solidFill>
                    <a:schemeClr val="accent2"/>
                  </a:solidFill>
                  <a:prstDash val="solid"/>
                </a:ln>
                <a:solidFill>
                  <a:schemeClr val="accent2">
                    <a:lumMod val="40000"/>
                    <a:lumOff val="60000"/>
                  </a:schemeClr>
                </a:solidFill>
                <a:effectLst/>
                <a:latin typeface="Times New Roman" panose="02020603050405020304" charset="0"/>
                <a:ea typeface="华文仿宋" panose="02010600040101010101" charset="-122"/>
                <a:sym typeface="+mn-ea"/>
              </a:rPr>
              <a:t>（二）程序</a:t>
            </a:r>
            <a:endParaRPr lang="zh-CN" altLang="en-US" sz="2100">
              <a:ln w="22225">
                <a:solidFill>
                  <a:schemeClr val="accent2"/>
                </a:solidFill>
                <a:prstDash val="solid"/>
              </a:ln>
              <a:solidFill>
                <a:schemeClr val="accent2">
                  <a:lumMod val="40000"/>
                  <a:lumOff val="60000"/>
                </a:schemeClr>
              </a:solidFill>
              <a:effectLst/>
              <a:latin typeface="Times New Roman" panose="02020603050405020304" charset="0"/>
              <a:ea typeface="华文仿宋" panose="02010600040101010101" charset="-122"/>
              <a:sym typeface="+mn-ea"/>
            </a:endParaRPr>
          </a:p>
          <a:p>
            <a:pPr fontAlgn="base"/>
            <a:r>
              <a:rPr lang="zh-CN" altLang="en-US" sz="2100" b="1">
                <a:latin typeface="华文仿宋" panose="02010600040101010101" charset="-122"/>
                <a:ea typeface="华文仿宋" panose="02010600040101010101" charset="-122"/>
                <a:sym typeface="+mn-ea"/>
              </a:rPr>
              <a:t>1.网上申报。</a:t>
            </a:r>
            <a:endParaRPr lang="zh-CN" altLang="en-US" sz="2100" b="1">
              <a:latin typeface="华文仿宋" panose="02010600040101010101" charset="-122"/>
              <a:ea typeface="华文仿宋" panose="02010600040101010101" charset="-122"/>
              <a:sym typeface="+mn-ea"/>
            </a:endParaRPr>
          </a:p>
          <a:p>
            <a:pPr fontAlgn="base"/>
            <a:r>
              <a:rPr lang="zh-CN" altLang="en-US" sz="2100" b="1">
                <a:latin typeface="华文仿宋" panose="02010600040101010101" charset="-122"/>
                <a:ea typeface="华文仿宋" panose="02010600040101010101" charset="-122"/>
                <a:sym typeface="+mn-ea"/>
              </a:rPr>
              <a:t>进入系统后，点击右下角</a:t>
            </a:r>
            <a:r>
              <a:rPr lang="en-US" altLang="zh-CN" sz="2100" b="1">
                <a:latin typeface="华文仿宋" panose="02010600040101010101" charset="-122"/>
                <a:ea typeface="华文仿宋" panose="02010600040101010101" charset="-122"/>
                <a:sym typeface="+mn-ea"/>
              </a:rPr>
              <a:t>“</a:t>
            </a:r>
            <a:r>
              <a:rPr lang="zh-CN" altLang="en-US" sz="2100" b="1">
                <a:latin typeface="华文仿宋" panose="02010600040101010101" charset="-122"/>
                <a:ea typeface="华文仿宋" panose="02010600040101010101" charset="-122"/>
                <a:sym typeface="+mn-ea"/>
              </a:rPr>
              <a:t>谋划储备库</a:t>
            </a:r>
            <a:r>
              <a:rPr lang="en-US" altLang="zh-CN" sz="2100" b="1">
                <a:latin typeface="华文仿宋" panose="02010600040101010101" charset="-122"/>
                <a:ea typeface="华文仿宋" panose="02010600040101010101" charset="-122"/>
                <a:sym typeface="+mn-ea"/>
              </a:rPr>
              <a:t>”</a:t>
            </a:r>
            <a:r>
              <a:rPr lang="zh-CN" altLang="en-US" sz="2100" b="1">
                <a:latin typeface="华文仿宋" panose="02010600040101010101" charset="-122"/>
                <a:ea typeface="华文仿宋" panose="02010600040101010101" charset="-122"/>
                <a:sym typeface="+mn-ea"/>
              </a:rPr>
              <a:t>进入项目申报界面。</a:t>
            </a:r>
            <a:endParaRPr lang="zh-CN" altLang="en-US" sz="2100" b="1">
              <a:latin typeface="华文仿宋" panose="02010600040101010101" charset="-122"/>
              <a:ea typeface="华文仿宋" panose="02010600040101010101" charset="-122"/>
              <a:sym typeface="+mn-ea"/>
            </a:endParaRPr>
          </a:p>
          <a:p>
            <a:pPr fontAlgn="base"/>
            <a:endParaRPr lang="zh-CN" altLang="en-US" sz="2100">
              <a:ln w="22225">
                <a:solidFill>
                  <a:schemeClr val="accent2"/>
                </a:solidFill>
                <a:prstDash val="solid"/>
              </a:ln>
              <a:solidFill>
                <a:schemeClr val="accent2">
                  <a:lumMod val="40000"/>
                  <a:lumOff val="60000"/>
                </a:schemeClr>
              </a:solidFill>
              <a:effectLst/>
              <a:latin typeface="Times New Roman" panose="02020603050405020304" charset="0"/>
              <a:ea typeface="华文仿宋" panose="02010600040101010101" charset="-122"/>
            </a:endParaRPr>
          </a:p>
        </p:txBody>
      </p:sp>
      <p:sp>
        <p:nvSpPr>
          <p:cNvPr id="4" name="直角三角形 3"/>
          <p:cNvSpPr/>
          <p:nvPr/>
        </p:nvSpPr>
        <p:spPr>
          <a:xfrm rot="5400000">
            <a:off x="-12065" y="-254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直角三角形 5"/>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1"/>
          <a:stretch>
            <a:fillRect/>
          </a:stretch>
        </p:blipFill>
        <p:spPr>
          <a:xfrm>
            <a:off x="1050290" y="1844040"/>
            <a:ext cx="10090785" cy="4366895"/>
          </a:xfrm>
          <a:prstGeom prst="rect">
            <a:avLst/>
          </a:prstGeom>
        </p:spPr>
      </p:pic>
      <p:sp>
        <p:nvSpPr>
          <p:cNvPr id="7" name="矩形 6"/>
          <p:cNvSpPr/>
          <p:nvPr/>
        </p:nvSpPr>
        <p:spPr>
          <a:xfrm>
            <a:off x="8453120" y="3861435"/>
            <a:ext cx="1370965" cy="99695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5589ac6364c30ef6544fc5e91131d1"/>
          <p:cNvPicPr>
            <a:picLocks noChangeAspect="1"/>
          </p:cNvPicPr>
          <p:nvPr/>
        </p:nvPicPr>
        <p:blipFill>
          <a:blip r:embed="rId1"/>
          <a:srcRect t="-2387" b="-2387"/>
          <a:stretch>
            <a:fillRect/>
          </a:stretch>
        </p:blipFill>
        <p:spPr>
          <a:xfrm>
            <a:off x="1083310" y="1198880"/>
            <a:ext cx="10026015" cy="4694555"/>
          </a:xfrm>
          <a:prstGeom prst="rect">
            <a:avLst/>
          </a:prstGeom>
        </p:spPr>
      </p:pic>
      <p:sp>
        <p:nvSpPr>
          <p:cNvPr id="7" name="文本框 6"/>
          <p:cNvSpPr txBox="1"/>
          <p:nvPr/>
        </p:nvSpPr>
        <p:spPr>
          <a:xfrm>
            <a:off x="958850" y="718185"/>
            <a:ext cx="2118360" cy="414020"/>
          </a:xfrm>
          <a:prstGeom prst="rect">
            <a:avLst/>
          </a:prstGeom>
          <a:noFill/>
        </p:spPr>
        <p:txBody>
          <a:bodyPr wrap="square" rtlCol="0">
            <a:spAutoFit/>
          </a:bodyPr>
          <a:p>
            <a:r>
              <a:rPr lang="zh-CN" altLang="en-US" sz="2100" b="1">
                <a:latin typeface="华文仿宋" panose="02010600040101010101" charset="-122"/>
                <a:ea typeface="华文仿宋" panose="02010600040101010101" charset="-122"/>
              </a:rPr>
              <a:t>点击“添加”。</a:t>
            </a:r>
            <a:endParaRPr lang="zh-CN" altLang="en-US"/>
          </a:p>
        </p:txBody>
      </p:sp>
      <p:sp>
        <p:nvSpPr>
          <p:cNvPr id="4" name="直角三角形 3"/>
          <p:cNvSpPr/>
          <p:nvPr/>
        </p:nvSpPr>
        <p:spPr>
          <a:xfrm rot="5400000">
            <a:off x="-12700" y="-254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直角三角形 1"/>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框 2"/>
          <p:cNvSpPr txBox="1"/>
          <p:nvPr/>
        </p:nvSpPr>
        <p:spPr>
          <a:xfrm>
            <a:off x="1137920" y="708025"/>
            <a:ext cx="7895590" cy="414020"/>
          </a:xfrm>
          <a:prstGeom prst="rect">
            <a:avLst/>
          </a:prstGeom>
          <a:noFill/>
        </p:spPr>
        <p:txBody>
          <a:bodyPr wrap="square" rtlCol="0">
            <a:spAutoFit/>
          </a:bodyPr>
          <a:p>
            <a:r>
              <a:rPr lang="zh-CN" altLang="en-US" sz="2100" b="1">
                <a:latin typeface="华文仿宋" panose="02010600040101010101" charset="-122"/>
                <a:ea typeface="华文仿宋" panose="02010600040101010101" charset="-122"/>
              </a:rPr>
              <a:t>按顺序填写，</a:t>
            </a:r>
            <a:r>
              <a:rPr lang="zh-CN" altLang="en-US" sz="2100" b="1">
                <a:solidFill>
                  <a:srgbClr val="FF0000"/>
                </a:solidFill>
                <a:latin typeface="华文仿宋" panose="02010600040101010101" charset="-122"/>
                <a:ea typeface="华文仿宋" panose="02010600040101010101" charset="-122"/>
              </a:rPr>
              <a:t>注意</a:t>
            </a:r>
            <a:r>
              <a:rPr lang="zh-CN" altLang="en-US" sz="2100" b="1">
                <a:latin typeface="华文仿宋" panose="02010600040101010101" charset="-122"/>
                <a:ea typeface="华文仿宋" panose="02010600040101010101" charset="-122"/>
              </a:rPr>
              <a:t>此页为必填项目，表格中显示必填应必须填写。</a:t>
            </a:r>
            <a:endParaRPr lang="zh-CN" altLang="en-US" sz="2100" b="1">
              <a:latin typeface="华文仿宋" panose="02010600040101010101" charset="-122"/>
              <a:ea typeface="华文仿宋" panose="02010600040101010101" charset="-122"/>
            </a:endParaRPr>
          </a:p>
        </p:txBody>
      </p:sp>
      <p:sp>
        <p:nvSpPr>
          <p:cNvPr id="4" name="直角三角形 3"/>
          <p:cNvSpPr/>
          <p:nvPr/>
        </p:nvSpPr>
        <p:spPr>
          <a:xfrm rot="5400000">
            <a:off x="-12700" y="-254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直角三角形 5"/>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1"/>
          <a:srcRect r="5047"/>
          <a:stretch>
            <a:fillRect/>
          </a:stretch>
        </p:blipFill>
        <p:spPr>
          <a:xfrm>
            <a:off x="1137920" y="1377315"/>
            <a:ext cx="10104755" cy="459930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直角三角形 3"/>
          <p:cNvSpPr/>
          <p:nvPr/>
        </p:nvSpPr>
        <p:spPr>
          <a:xfrm rot="5400000">
            <a:off x="-12700" y="-254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963420" y="678180"/>
            <a:ext cx="8264525" cy="5769610"/>
          </a:xfrm>
          <a:prstGeom prst="rect">
            <a:avLst/>
          </a:prstGeom>
          <a:noFill/>
        </p:spPr>
        <p:txBody>
          <a:bodyPr wrap="square" rtlCol="0">
            <a:spAutoFit/>
          </a:bodyPr>
          <a:p>
            <a:pPr fontAlgn="auto">
              <a:lnSpc>
                <a:spcPct val="150000"/>
              </a:lnSpc>
            </a:pPr>
            <a:r>
              <a:rPr lang="en-US" altLang="zh-CN" b="1">
                <a:latin typeface="等线" panose="02010600030101010101" charset="-122"/>
                <a:ea typeface="等线" panose="02010600030101010101" charset="-122"/>
                <a:cs typeface="等线" panose="02010600030101010101" charset="-122"/>
                <a:sym typeface="+mn-ea"/>
              </a:rPr>
              <a:t>1 .</a:t>
            </a:r>
            <a:r>
              <a:rPr lang="zh-CN" altLang="zh-CN" b="1">
                <a:latin typeface="等线" panose="02010600030101010101" charset="-122"/>
                <a:ea typeface="等线" panose="02010600030101010101" charset="-122"/>
                <a:cs typeface="等线" panose="02010600030101010101" charset="-122"/>
                <a:sym typeface="+mn-ea"/>
              </a:rPr>
              <a:t>项目名称：</a:t>
            </a:r>
            <a:endParaRPr lang="zh-CN" altLang="zh-CN" b="1">
              <a:latin typeface="等线" panose="02010600030101010101" charset="-122"/>
              <a:ea typeface="等线" panose="02010600030101010101" charset="-122"/>
              <a:cs typeface="等线" panose="02010600030101010101" charset="-122"/>
              <a:sym typeface="+mn-ea"/>
            </a:endParaRPr>
          </a:p>
          <a:p>
            <a:pPr fontAlgn="auto">
              <a:lnSpc>
                <a:spcPct val="150000"/>
              </a:lnSpc>
            </a:pPr>
            <a:r>
              <a:rPr lang="zh-CN" altLang="zh-CN">
                <a:latin typeface="等线" panose="02010600030101010101" charset="-122"/>
                <a:ea typeface="等线" panose="02010600030101010101" charset="-122"/>
                <a:cs typeface="等线" panose="02010600030101010101" charset="-122"/>
                <a:sym typeface="+mn-ea"/>
              </a:rPr>
              <a:t>项目名称要简洁完备</a:t>
            </a:r>
            <a:endParaRPr lang="zh-CN" altLang="zh-CN">
              <a:latin typeface="等线" panose="02010600030101010101" charset="-122"/>
              <a:ea typeface="等线" panose="02010600030101010101" charset="-122"/>
              <a:cs typeface="等线" panose="02010600030101010101" charset="-122"/>
            </a:endParaRPr>
          </a:p>
          <a:p>
            <a:pPr fontAlgn="auto">
              <a:lnSpc>
                <a:spcPct val="150000"/>
              </a:lnSpc>
            </a:pPr>
            <a:r>
              <a:rPr lang="en-US" altLang="zh-CN">
                <a:solidFill>
                  <a:srgbClr val="FF0000"/>
                </a:solidFill>
                <a:latin typeface="等线" panose="02010600030101010101" charset="-122"/>
                <a:ea typeface="等线" panose="02010600030101010101" charset="-122"/>
                <a:cs typeface="等线" panose="02010600030101010101" charset="-122"/>
                <a:sym typeface="+mn-ea"/>
              </a:rPr>
              <a:t>        </a:t>
            </a:r>
            <a:r>
              <a:rPr lang="zh-CN" altLang="en-US">
                <a:solidFill>
                  <a:srgbClr val="FF0000"/>
                </a:solidFill>
                <a:latin typeface="等线" panose="02010600030101010101" charset="-122"/>
                <a:ea typeface="等线" panose="02010600030101010101" charset="-122"/>
                <a:cs typeface="等线" panose="02010600030101010101" charset="-122"/>
                <a:sym typeface="+mn-ea"/>
              </a:rPr>
              <a:t>业主</a:t>
            </a:r>
            <a:r>
              <a:rPr lang="en-US" altLang="zh-CN">
                <a:solidFill>
                  <a:srgbClr val="FF0000"/>
                </a:solidFill>
                <a:latin typeface="等线" panose="02010600030101010101" charset="-122"/>
                <a:ea typeface="等线" panose="02010600030101010101" charset="-122"/>
                <a:cs typeface="等线" panose="02010600030101010101" charset="-122"/>
                <a:sym typeface="+mn-ea"/>
              </a:rPr>
              <a:t>+</a:t>
            </a:r>
            <a:r>
              <a:rPr lang="zh-CN" altLang="en-US">
                <a:solidFill>
                  <a:srgbClr val="FF0000"/>
                </a:solidFill>
                <a:latin typeface="等线" panose="02010600030101010101" charset="-122"/>
                <a:ea typeface="等线" panose="02010600030101010101" charset="-122"/>
                <a:cs typeface="等线" panose="02010600030101010101" charset="-122"/>
                <a:sym typeface="+mn-ea"/>
              </a:rPr>
              <a:t>项目内容</a:t>
            </a:r>
            <a:r>
              <a:rPr lang="en-US" altLang="zh-CN">
                <a:solidFill>
                  <a:srgbClr val="FF0000"/>
                </a:solidFill>
                <a:latin typeface="等线" panose="02010600030101010101" charset="-122"/>
                <a:ea typeface="等线" panose="02010600030101010101" charset="-122"/>
                <a:cs typeface="等线" panose="02010600030101010101" charset="-122"/>
                <a:sym typeface="+mn-ea"/>
              </a:rPr>
              <a:t> </a:t>
            </a:r>
            <a:endParaRPr lang="zh-CN" altLang="en-US">
              <a:solidFill>
                <a:srgbClr val="FF0000"/>
              </a:solidFill>
              <a:latin typeface="等线" panose="02010600030101010101" charset="-122"/>
              <a:ea typeface="等线" panose="02010600030101010101" charset="-122"/>
              <a:cs typeface="等线" panose="02010600030101010101" charset="-122"/>
            </a:endParaRPr>
          </a:p>
          <a:p>
            <a:pPr fontAlgn="auto">
              <a:lnSpc>
                <a:spcPct val="150000"/>
              </a:lnSpc>
            </a:pPr>
            <a:r>
              <a:rPr lang="zh-CN" altLang="zh-CN" b="1">
                <a:solidFill>
                  <a:schemeClr val="accent5"/>
                </a:solidFill>
                <a:latin typeface="等线" panose="02010600030101010101" charset="-122"/>
                <a:ea typeface="等线" panose="02010600030101010101" charset="-122"/>
                <a:cs typeface="等线" panose="02010600030101010101" charset="-122"/>
                <a:sym typeface="+mn-ea"/>
              </a:rPr>
              <a:t>例如：河南平原智能装备股份有限公司工业智能装备系统建设项目。</a:t>
            </a:r>
            <a:endParaRPr lang="en-US" altLang="zh-CN" b="1">
              <a:latin typeface="等线" panose="02010600030101010101" charset="-122"/>
              <a:ea typeface="等线" panose="02010600030101010101" charset="-122"/>
              <a:cs typeface="等线" panose="02010600030101010101" charset="-122"/>
              <a:sym typeface="+mn-ea"/>
            </a:endParaRPr>
          </a:p>
          <a:p>
            <a:pPr fontAlgn="auto">
              <a:lnSpc>
                <a:spcPct val="150000"/>
              </a:lnSpc>
            </a:pPr>
            <a:r>
              <a:rPr lang="en-US" altLang="zh-CN" b="1">
                <a:latin typeface="等线" panose="02010600030101010101" charset="-122"/>
                <a:ea typeface="等线" panose="02010600030101010101" charset="-122"/>
                <a:cs typeface="等线" panose="02010600030101010101" charset="-122"/>
                <a:sym typeface="+mn-ea"/>
              </a:rPr>
              <a:t>2.</a:t>
            </a:r>
            <a:r>
              <a:rPr lang="zh-CN" altLang="en-US" b="1">
                <a:latin typeface="等线" panose="02010600030101010101" charset="-122"/>
                <a:ea typeface="等线" panose="02010600030101010101" charset="-122"/>
                <a:cs typeface="等线" panose="02010600030101010101" charset="-122"/>
                <a:sym typeface="+mn-ea"/>
              </a:rPr>
              <a:t>分类：</a:t>
            </a:r>
            <a:endParaRPr lang="zh-CN" altLang="en-US" b="1">
              <a:latin typeface="等线" panose="02010600030101010101" charset="-122"/>
              <a:ea typeface="等线" panose="02010600030101010101" charset="-122"/>
              <a:cs typeface="等线" panose="02010600030101010101" charset="-122"/>
              <a:sym typeface="+mn-ea"/>
            </a:endParaRPr>
          </a:p>
          <a:p>
            <a:pPr fontAlgn="auto">
              <a:lnSpc>
                <a:spcPct val="150000"/>
              </a:lnSpc>
            </a:pPr>
            <a:r>
              <a:rPr lang="en-US" altLang="zh-CN" b="1">
                <a:solidFill>
                  <a:srgbClr val="FF0000"/>
                </a:solidFill>
                <a:latin typeface="等线" panose="02010600030101010101" charset="-122"/>
                <a:ea typeface="等线" panose="02010600030101010101" charset="-122"/>
                <a:cs typeface="等线" panose="02010600030101010101" charset="-122"/>
                <a:sym typeface="+mn-ea"/>
              </a:rPr>
              <a:t>(1)</a:t>
            </a:r>
            <a:r>
              <a:rPr lang="zh-CN" altLang="en-US" b="1">
                <a:solidFill>
                  <a:srgbClr val="FF0000"/>
                </a:solidFill>
                <a:latin typeface="等线" panose="02010600030101010101" charset="-122"/>
                <a:ea typeface="等线" panose="02010600030101010101" charset="-122"/>
                <a:cs typeface="等线" panose="02010600030101010101" charset="-122"/>
                <a:sym typeface="+mn-ea"/>
              </a:rPr>
              <a:t>创新驱动及新基建</a:t>
            </a:r>
            <a:r>
              <a:rPr lang="zh-CN" altLang="en-US">
                <a:latin typeface="等线" panose="02010600030101010101" charset="-122"/>
                <a:ea typeface="等线" panose="02010600030101010101" charset="-122"/>
                <a:cs typeface="等线" panose="02010600030101010101" charset="-122"/>
                <a:sym typeface="+mn-ea"/>
              </a:rPr>
              <a:t>（包含：创新驱动类和新型基础设施建设类项目）</a:t>
            </a:r>
            <a:endParaRPr lang="en-US" altLang="zh-CN">
              <a:latin typeface="等线" panose="02010600030101010101" charset="-122"/>
              <a:ea typeface="等线" panose="02010600030101010101" charset="-122"/>
              <a:cs typeface="等线" panose="02010600030101010101" charset="-122"/>
              <a:sym typeface="+mn-ea"/>
            </a:endParaRPr>
          </a:p>
          <a:p>
            <a:pPr fontAlgn="auto">
              <a:lnSpc>
                <a:spcPct val="150000"/>
              </a:lnSpc>
            </a:pPr>
            <a:r>
              <a:rPr lang="en-US" altLang="zh-CN" b="1">
                <a:solidFill>
                  <a:srgbClr val="FF0000"/>
                </a:solidFill>
                <a:latin typeface="等线" panose="02010600030101010101" charset="-122"/>
                <a:ea typeface="等线" panose="02010600030101010101" charset="-122"/>
                <a:cs typeface="等线" panose="02010600030101010101" charset="-122"/>
                <a:sym typeface="+mn-ea"/>
              </a:rPr>
              <a:t>(2)</a:t>
            </a:r>
            <a:r>
              <a:rPr lang="zh-CN" altLang="en-US" b="1">
                <a:solidFill>
                  <a:srgbClr val="FF0000"/>
                </a:solidFill>
                <a:latin typeface="等线" panose="02010600030101010101" charset="-122"/>
                <a:ea typeface="等线" panose="02010600030101010101" charset="-122"/>
                <a:cs typeface="等线" panose="02010600030101010101" charset="-122"/>
                <a:sym typeface="+mn-ea"/>
              </a:rPr>
              <a:t>先进制造业</a:t>
            </a:r>
            <a:r>
              <a:rPr lang="zh-CN" altLang="en-US">
                <a:latin typeface="等线" panose="02010600030101010101" charset="-122"/>
                <a:ea typeface="等线" panose="02010600030101010101" charset="-122"/>
                <a:cs typeface="等线" panose="02010600030101010101" charset="-122"/>
                <a:sym typeface="+mn-ea"/>
              </a:rPr>
              <a:t>（包含：装备制造类和技术改造类</a:t>
            </a:r>
            <a:r>
              <a:rPr lang="zh-CN" altLang="en-US">
                <a:latin typeface="等线" panose="02010600030101010101" charset="-122"/>
                <a:ea typeface="等线" panose="02010600030101010101" charset="-122"/>
                <a:cs typeface="等线" panose="02010600030101010101" charset="-122"/>
                <a:sym typeface="+mn-ea"/>
              </a:rPr>
              <a:t>项目</a:t>
            </a:r>
            <a:r>
              <a:rPr lang="zh-CN" altLang="en-US">
                <a:latin typeface="等线" panose="02010600030101010101" charset="-122"/>
                <a:ea typeface="等线" panose="02010600030101010101" charset="-122"/>
                <a:cs typeface="等线" panose="02010600030101010101" charset="-122"/>
                <a:sym typeface="+mn-ea"/>
              </a:rPr>
              <a:t>）</a:t>
            </a:r>
            <a:endParaRPr lang="en-US" altLang="zh-CN">
              <a:latin typeface="等线" panose="02010600030101010101" charset="-122"/>
              <a:ea typeface="等线" panose="02010600030101010101" charset="-122"/>
              <a:cs typeface="等线" panose="02010600030101010101" charset="-122"/>
              <a:sym typeface="+mn-ea"/>
            </a:endParaRPr>
          </a:p>
          <a:p>
            <a:pPr fontAlgn="auto">
              <a:lnSpc>
                <a:spcPct val="150000"/>
              </a:lnSpc>
            </a:pPr>
            <a:r>
              <a:rPr lang="en-US" altLang="zh-CN" b="1">
                <a:solidFill>
                  <a:srgbClr val="FF0000"/>
                </a:solidFill>
                <a:latin typeface="等线" panose="02010600030101010101" charset="-122"/>
                <a:ea typeface="等线" panose="02010600030101010101" charset="-122"/>
                <a:cs typeface="等线" panose="02010600030101010101" charset="-122"/>
                <a:sym typeface="+mn-ea"/>
              </a:rPr>
              <a:t>(3)</a:t>
            </a:r>
            <a:r>
              <a:rPr lang="zh-CN" altLang="en-US" b="1">
                <a:solidFill>
                  <a:srgbClr val="FF0000"/>
                </a:solidFill>
                <a:latin typeface="等线" panose="02010600030101010101" charset="-122"/>
                <a:ea typeface="等线" panose="02010600030101010101" charset="-122"/>
                <a:cs typeface="等线" panose="02010600030101010101" charset="-122"/>
                <a:sym typeface="+mn-ea"/>
              </a:rPr>
              <a:t>现代农业</a:t>
            </a:r>
            <a:r>
              <a:rPr lang="zh-CN" altLang="en-US">
                <a:latin typeface="等线" panose="02010600030101010101" charset="-122"/>
                <a:ea typeface="等线" panose="02010600030101010101" charset="-122"/>
                <a:cs typeface="等线" panose="02010600030101010101" charset="-122"/>
                <a:sym typeface="+mn-ea"/>
              </a:rPr>
              <a:t>（包含：基础农业类和农业设施类</a:t>
            </a:r>
            <a:r>
              <a:rPr lang="zh-CN" altLang="en-US">
                <a:latin typeface="等线" panose="02010600030101010101" charset="-122"/>
                <a:ea typeface="等线" panose="02010600030101010101" charset="-122"/>
                <a:cs typeface="等线" panose="02010600030101010101" charset="-122"/>
                <a:sym typeface="+mn-ea"/>
              </a:rPr>
              <a:t>项目</a:t>
            </a:r>
            <a:r>
              <a:rPr lang="zh-CN" altLang="en-US">
                <a:latin typeface="等线" panose="02010600030101010101" charset="-122"/>
                <a:ea typeface="等线" panose="02010600030101010101" charset="-122"/>
                <a:cs typeface="等线" panose="02010600030101010101" charset="-122"/>
                <a:sym typeface="+mn-ea"/>
              </a:rPr>
              <a:t>）</a:t>
            </a:r>
            <a:endParaRPr lang="zh-CN" altLang="en-US">
              <a:latin typeface="等线" panose="02010600030101010101" charset="-122"/>
              <a:ea typeface="等线" panose="02010600030101010101" charset="-122"/>
              <a:cs typeface="等线" panose="02010600030101010101" charset="-122"/>
              <a:sym typeface="+mn-ea"/>
            </a:endParaRPr>
          </a:p>
          <a:p>
            <a:pPr fontAlgn="auto">
              <a:lnSpc>
                <a:spcPct val="150000"/>
              </a:lnSpc>
            </a:pPr>
            <a:r>
              <a:rPr lang="en-US" altLang="zh-CN" b="1">
                <a:solidFill>
                  <a:srgbClr val="FF0000"/>
                </a:solidFill>
                <a:latin typeface="等线" panose="02010600030101010101" charset="-122"/>
                <a:ea typeface="等线" panose="02010600030101010101" charset="-122"/>
                <a:cs typeface="等线" panose="02010600030101010101" charset="-122"/>
                <a:sym typeface="+mn-ea"/>
              </a:rPr>
              <a:t>(4)</a:t>
            </a:r>
            <a:r>
              <a:rPr lang="zh-CN" altLang="en-US" b="1">
                <a:solidFill>
                  <a:srgbClr val="FF0000"/>
                </a:solidFill>
                <a:latin typeface="等线" panose="02010600030101010101" charset="-122"/>
                <a:ea typeface="等线" panose="02010600030101010101" charset="-122"/>
                <a:cs typeface="等线" panose="02010600030101010101" charset="-122"/>
                <a:sym typeface="+mn-ea"/>
              </a:rPr>
              <a:t>现代服务业</a:t>
            </a:r>
            <a:r>
              <a:rPr lang="zh-CN" altLang="en-US">
                <a:latin typeface="等线" panose="02010600030101010101" charset="-122"/>
                <a:ea typeface="等线" panose="02010600030101010101" charset="-122"/>
                <a:cs typeface="等线" panose="02010600030101010101" charset="-122"/>
                <a:sym typeface="+mn-ea"/>
              </a:rPr>
              <a:t>（包含：服务贸易类和文化旅游类</a:t>
            </a:r>
            <a:r>
              <a:rPr lang="zh-CN" altLang="en-US">
                <a:latin typeface="等线" panose="02010600030101010101" charset="-122"/>
                <a:ea typeface="等线" panose="02010600030101010101" charset="-122"/>
                <a:cs typeface="等线" panose="02010600030101010101" charset="-122"/>
                <a:sym typeface="+mn-ea"/>
              </a:rPr>
              <a:t>项目</a:t>
            </a:r>
            <a:r>
              <a:rPr lang="zh-CN" altLang="en-US">
                <a:latin typeface="等线" panose="02010600030101010101" charset="-122"/>
                <a:ea typeface="等线" panose="02010600030101010101" charset="-122"/>
                <a:cs typeface="等线" panose="02010600030101010101" charset="-122"/>
                <a:sym typeface="+mn-ea"/>
              </a:rPr>
              <a:t>）</a:t>
            </a:r>
            <a:endParaRPr lang="en-US" altLang="zh-CN">
              <a:latin typeface="等线" panose="02010600030101010101" charset="-122"/>
              <a:ea typeface="等线" panose="02010600030101010101" charset="-122"/>
              <a:cs typeface="等线" panose="02010600030101010101" charset="-122"/>
              <a:sym typeface="+mn-ea"/>
            </a:endParaRPr>
          </a:p>
          <a:p>
            <a:pPr fontAlgn="auto">
              <a:lnSpc>
                <a:spcPct val="150000"/>
              </a:lnSpc>
            </a:pPr>
            <a:r>
              <a:rPr lang="en-US" altLang="zh-CN" b="1">
                <a:solidFill>
                  <a:srgbClr val="FF0000"/>
                </a:solidFill>
                <a:latin typeface="等线" panose="02010600030101010101" charset="-122"/>
                <a:ea typeface="等线" panose="02010600030101010101" charset="-122"/>
                <a:cs typeface="等线" panose="02010600030101010101" charset="-122"/>
                <a:sym typeface="+mn-ea"/>
              </a:rPr>
              <a:t>(5)</a:t>
            </a:r>
            <a:r>
              <a:rPr lang="zh-CN" altLang="en-US" b="1">
                <a:solidFill>
                  <a:srgbClr val="FF0000"/>
                </a:solidFill>
                <a:latin typeface="等线" panose="02010600030101010101" charset="-122"/>
                <a:ea typeface="等线" panose="02010600030101010101" charset="-122"/>
                <a:cs typeface="等线" panose="02010600030101010101" charset="-122"/>
                <a:sym typeface="+mn-ea"/>
              </a:rPr>
              <a:t>民生和社会事业</a:t>
            </a:r>
            <a:r>
              <a:rPr lang="zh-CN" altLang="en-US">
                <a:latin typeface="等线" panose="02010600030101010101" charset="-122"/>
                <a:ea typeface="等线" panose="02010600030101010101" charset="-122"/>
                <a:cs typeface="等线" panose="02010600030101010101" charset="-122"/>
                <a:sym typeface="+mn-ea"/>
              </a:rPr>
              <a:t>（包含：公共服务，教育，乡村振兴，灾害防治</a:t>
            </a:r>
            <a:r>
              <a:rPr lang="zh-CN" altLang="en-US">
                <a:latin typeface="等线" panose="02010600030101010101" charset="-122"/>
                <a:ea typeface="等线" panose="02010600030101010101" charset="-122"/>
                <a:cs typeface="等线" panose="02010600030101010101" charset="-122"/>
                <a:sym typeface="+mn-ea"/>
              </a:rPr>
              <a:t>项目</a:t>
            </a:r>
            <a:r>
              <a:rPr lang="zh-CN" altLang="en-US">
                <a:latin typeface="等线" panose="02010600030101010101" charset="-122"/>
                <a:ea typeface="等线" panose="02010600030101010101" charset="-122"/>
                <a:cs typeface="等线" panose="02010600030101010101" charset="-122"/>
                <a:sym typeface="+mn-ea"/>
              </a:rPr>
              <a:t>）</a:t>
            </a:r>
            <a:endParaRPr lang="zh-CN" altLang="en-US">
              <a:latin typeface="等线" panose="02010600030101010101" charset="-122"/>
              <a:ea typeface="等线" panose="02010600030101010101" charset="-122"/>
              <a:cs typeface="等线" panose="02010600030101010101" charset="-122"/>
              <a:sym typeface="+mn-ea"/>
            </a:endParaRPr>
          </a:p>
          <a:p>
            <a:pPr fontAlgn="auto">
              <a:lnSpc>
                <a:spcPct val="150000"/>
              </a:lnSpc>
            </a:pPr>
            <a:r>
              <a:rPr lang="en-US" altLang="zh-CN" b="1">
                <a:solidFill>
                  <a:srgbClr val="FF0000"/>
                </a:solidFill>
                <a:latin typeface="等线" panose="02010600030101010101" charset="-122"/>
                <a:ea typeface="等线" panose="02010600030101010101" charset="-122"/>
                <a:cs typeface="等线" panose="02010600030101010101" charset="-122"/>
                <a:sym typeface="+mn-ea"/>
              </a:rPr>
              <a:t>(6)</a:t>
            </a:r>
            <a:r>
              <a:rPr lang="zh-CN" altLang="en-US" b="1">
                <a:solidFill>
                  <a:srgbClr val="FF0000"/>
                </a:solidFill>
                <a:latin typeface="等线" panose="02010600030101010101" charset="-122"/>
                <a:ea typeface="等线" panose="02010600030101010101" charset="-122"/>
                <a:cs typeface="等线" panose="02010600030101010101" charset="-122"/>
                <a:sym typeface="+mn-ea"/>
              </a:rPr>
              <a:t>重大基础设施</a:t>
            </a:r>
            <a:r>
              <a:rPr lang="zh-CN" altLang="en-US">
                <a:latin typeface="等线" panose="02010600030101010101" charset="-122"/>
                <a:ea typeface="等线" panose="02010600030101010101" charset="-122"/>
                <a:cs typeface="等线" panose="02010600030101010101" charset="-122"/>
                <a:sym typeface="+mn-ea"/>
              </a:rPr>
              <a:t>（</a:t>
            </a:r>
            <a:r>
              <a:rPr lang="zh-CN" altLang="en-US">
                <a:latin typeface="等线" panose="02010600030101010101" charset="-122"/>
                <a:ea typeface="等线" panose="02010600030101010101" charset="-122"/>
                <a:cs typeface="等线" panose="02010600030101010101" charset="-122"/>
                <a:sym typeface="+mn-ea"/>
              </a:rPr>
              <a:t>包含：</a:t>
            </a:r>
            <a:r>
              <a:rPr lang="zh-CN" altLang="en-US">
                <a:latin typeface="等线" panose="02010600030101010101" charset="-122"/>
                <a:ea typeface="等线" panose="02010600030101010101" charset="-122"/>
                <a:cs typeface="等线" panose="02010600030101010101" charset="-122"/>
                <a:sym typeface="+mn-ea"/>
              </a:rPr>
              <a:t>水利、交通、能源类</a:t>
            </a:r>
            <a:r>
              <a:rPr lang="zh-CN" altLang="en-US">
                <a:latin typeface="等线" panose="02010600030101010101" charset="-122"/>
                <a:ea typeface="等线" panose="02010600030101010101" charset="-122"/>
                <a:cs typeface="等线" panose="02010600030101010101" charset="-122"/>
                <a:sym typeface="+mn-ea"/>
              </a:rPr>
              <a:t>项目</a:t>
            </a:r>
            <a:r>
              <a:rPr lang="zh-CN" altLang="en-US">
                <a:latin typeface="等线" panose="02010600030101010101" charset="-122"/>
                <a:ea typeface="等线" panose="02010600030101010101" charset="-122"/>
                <a:cs typeface="等线" panose="02010600030101010101" charset="-122"/>
                <a:sym typeface="+mn-ea"/>
              </a:rPr>
              <a:t>）</a:t>
            </a:r>
            <a:endParaRPr lang="en-US" altLang="zh-CN">
              <a:latin typeface="等线" panose="02010600030101010101" charset="-122"/>
              <a:ea typeface="等线" panose="02010600030101010101" charset="-122"/>
              <a:cs typeface="等线" panose="02010600030101010101" charset="-122"/>
              <a:sym typeface="+mn-ea"/>
            </a:endParaRPr>
          </a:p>
          <a:p>
            <a:pPr fontAlgn="auto">
              <a:lnSpc>
                <a:spcPct val="150000"/>
              </a:lnSpc>
            </a:pPr>
            <a:r>
              <a:rPr lang="en-US" altLang="zh-CN" b="1">
                <a:solidFill>
                  <a:srgbClr val="FF0000"/>
                </a:solidFill>
                <a:latin typeface="等线" panose="02010600030101010101" charset="-122"/>
                <a:ea typeface="等线" panose="02010600030101010101" charset="-122"/>
                <a:cs typeface="等线" panose="02010600030101010101" charset="-122"/>
                <a:sym typeface="+mn-ea"/>
              </a:rPr>
              <a:t>(7)</a:t>
            </a:r>
            <a:r>
              <a:rPr lang="zh-CN" altLang="en-US" b="1">
                <a:solidFill>
                  <a:srgbClr val="FF0000"/>
                </a:solidFill>
                <a:latin typeface="等线" panose="02010600030101010101" charset="-122"/>
                <a:ea typeface="等线" panose="02010600030101010101" charset="-122"/>
                <a:cs typeface="等线" panose="02010600030101010101" charset="-122"/>
                <a:sym typeface="+mn-ea"/>
              </a:rPr>
              <a:t>生态环保</a:t>
            </a:r>
            <a:r>
              <a:rPr lang="zh-CN" altLang="en-US">
                <a:latin typeface="等线" panose="02010600030101010101" charset="-122"/>
                <a:ea typeface="等线" panose="02010600030101010101" charset="-122"/>
                <a:cs typeface="等线" panose="02010600030101010101" charset="-122"/>
                <a:sym typeface="+mn-ea"/>
              </a:rPr>
              <a:t>（</a:t>
            </a:r>
            <a:r>
              <a:rPr lang="zh-CN" altLang="en-US">
                <a:latin typeface="等线" panose="02010600030101010101" charset="-122"/>
                <a:ea typeface="等线" panose="02010600030101010101" charset="-122"/>
                <a:cs typeface="等线" panose="02010600030101010101" charset="-122"/>
                <a:sym typeface="+mn-ea"/>
              </a:rPr>
              <a:t>包含：</a:t>
            </a:r>
            <a:r>
              <a:rPr lang="zh-CN" altLang="en-US">
                <a:latin typeface="等线" panose="02010600030101010101" charset="-122"/>
                <a:ea typeface="等线" panose="02010600030101010101" charset="-122"/>
                <a:cs typeface="等线" panose="02010600030101010101" charset="-122"/>
                <a:sym typeface="+mn-ea"/>
              </a:rPr>
              <a:t>环境提升类、循环利用类</a:t>
            </a:r>
            <a:r>
              <a:rPr lang="zh-CN" altLang="en-US">
                <a:latin typeface="等线" panose="02010600030101010101" charset="-122"/>
                <a:ea typeface="等线" panose="02010600030101010101" charset="-122"/>
                <a:cs typeface="等线" panose="02010600030101010101" charset="-122"/>
                <a:sym typeface="+mn-ea"/>
              </a:rPr>
              <a:t>项目</a:t>
            </a:r>
            <a:r>
              <a:rPr lang="zh-CN" altLang="en-US">
                <a:latin typeface="等线" panose="02010600030101010101" charset="-122"/>
                <a:ea typeface="等线" panose="02010600030101010101" charset="-122"/>
                <a:cs typeface="等线" panose="02010600030101010101" charset="-122"/>
                <a:sym typeface="+mn-ea"/>
              </a:rPr>
              <a:t>）</a:t>
            </a:r>
            <a:endParaRPr lang="en-US" altLang="zh-CN">
              <a:latin typeface="等线" panose="02010600030101010101" charset="-122"/>
              <a:ea typeface="等线" panose="02010600030101010101" charset="-122"/>
              <a:cs typeface="等线" panose="02010600030101010101" charset="-122"/>
              <a:sym typeface="+mn-ea"/>
            </a:endParaRPr>
          </a:p>
          <a:p>
            <a:pPr algn="l" fontAlgn="auto">
              <a:lnSpc>
                <a:spcPct val="150000"/>
              </a:lnSpc>
              <a:buClrTx/>
              <a:buSzTx/>
              <a:buFontTx/>
            </a:pPr>
            <a:r>
              <a:rPr lang="en-US" altLang="zh-CN" b="1">
                <a:solidFill>
                  <a:srgbClr val="FF0000"/>
                </a:solidFill>
                <a:latin typeface="等线" panose="02010600030101010101" charset="-122"/>
                <a:ea typeface="等线" panose="02010600030101010101" charset="-122"/>
                <a:cs typeface="等线" panose="02010600030101010101" charset="-122"/>
                <a:sym typeface="+mn-ea"/>
              </a:rPr>
              <a:t>(8)</a:t>
            </a:r>
            <a:r>
              <a:rPr lang="zh-CN" altLang="en-US" b="1">
                <a:solidFill>
                  <a:srgbClr val="FF0000"/>
                </a:solidFill>
                <a:latin typeface="等线" panose="02010600030101010101" charset="-122"/>
                <a:ea typeface="等线" panose="02010600030101010101" charset="-122"/>
                <a:cs typeface="等线" panose="02010600030101010101" charset="-122"/>
                <a:sym typeface="+mn-ea"/>
              </a:rPr>
              <a:t>城市更新类项目</a:t>
            </a:r>
            <a:r>
              <a:rPr lang="zh-CN" altLang="en-US">
                <a:latin typeface="等线" panose="02010600030101010101" charset="-122"/>
                <a:ea typeface="等线" panose="02010600030101010101" charset="-122"/>
                <a:cs typeface="等线" panose="02010600030101010101" charset="-122"/>
                <a:sym typeface="+mn-ea"/>
              </a:rPr>
              <a:t>（</a:t>
            </a:r>
            <a:r>
              <a:rPr lang="zh-CN" altLang="en-US">
                <a:latin typeface="等线" panose="02010600030101010101" charset="-122"/>
                <a:ea typeface="等线" panose="02010600030101010101" charset="-122"/>
                <a:cs typeface="等线" panose="02010600030101010101" charset="-122"/>
                <a:sym typeface="+mn-ea"/>
              </a:rPr>
              <a:t>包含：</a:t>
            </a:r>
            <a:r>
              <a:rPr lang="zh-CN" altLang="en-US">
                <a:solidFill>
                  <a:schemeClr val="tx1"/>
                </a:solidFill>
                <a:latin typeface="等线" panose="02010600030101010101" charset="-122"/>
                <a:ea typeface="等线" panose="02010600030101010101" charset="-122"/>
                <a:cs typeface="等线" panose="02010600030101010101" charset="-122"/>
                <a:sym typeface="+mn-ea"/>
              </a:rPr>
              <a:t>城市更新类和与其配套设施类</a:t>
            </a:r>
            <a:r>
              <a:rPr lang="zh-CN" altLang="en-US">
                <a:latin typeface="等线" panose="02010600030101010101" charset="-122"/>
                <a:ea typeface="等线" panose="02010600030101010101" charset="-122"/>
                <a:cs typeface="等线" panose="02010600030101010101" charset="-122"/>
                <a:sym typeface="+mn-ea"/>
              </a:rPr>
              <a:t>项目</a:t>
            </a:r>
            <a:r>
              <a:rPr lang="zh-CN" altLang="en-US">
                <a:solidFill>
                  <a:schemeClr val="tx1"/>
                </a:solidFill>
                <a:latin typeface="等线" panose="02010600030101010101" charset="-122"/>
                <a:ea typeface="等线" panose="02010600030101010101" charset="-122"/>
                <a:cs typeface="等线" panose="02010600030101010101" charset="-122"/>
                <a:sym typeface="+mn-ea"/>
              </a:rPr>
              <a:t>）</a:t>
            </a:r>
            <a:endParaRPr lang="zh-CN" altLang="en-US">
              <a:latin typeface="等线" panose="02010600030101010101" charset="-122"/>
              <a:ea typeface="等线" panose="02010600030101010101" charset="-122"/>
              <a:cs typeface="等线" panose="02010600030101010101" charset="-122"/>
              <a:sym typeface="+mn-ea"/>
            </a:endParaRPr>
          </a:p>
          <a:p>
            <a:pPr algn="l">
              <a:lnSpc>
                <a:spcPct val="100000"/>
              </a:lnSpc>
              <a:buClrTx/>
              <a:buSzTx/>
              <a:buFontTx/>
            </a:pPr>
            <a:endParaRPr lang="zh-CN" altLang="en-US">
              <a:latin typeface="等线" panose="02010600030101010101" charset="-122"/>
              <a:ea typeface="等线" panose="02010600030101010101" charset="-122"/>
              <a:cs typeface="等线" panose="02010600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直角三角形 3"/>
          <p:cNvSpPr/>
          <p:nvPr/>
        </p:nvSpPr>
        <p:spPr>
          <a:xfrm rot="5400000">
            <a:off x="-12700" y="-254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94105" y="428625"/>
            <a:ext cx="10566400" cy="6000750"/>
          </a:xfrm>
          <a:prstGeom prst="rect">
            <a:avLst/>
          </a:prstGeom>
          <a:noFill/>
        </p:spPr>
        <p:txBody>
          <a:bodyPr wrap="square" rtlCol="0">
            <a:spAutoFit/>
          </a:bodyPr>
          <a:p>
            <a:pPr fontAlgn="auto">
              <a:lnSpc>
                <a:spcPct val="150000"/>
              </a:lnSpc>
            </a:pPr>
            <a:r>
              <a:rPr lang="en-US" altLang="zh-CN" sz="1600" b="1">
                <a:latin typeface="等线" panose="02010600030101010101" charset="-122"/>
                <a:ea typeface="等线" panose="02010600030101010101" charset="-122"/>
                <a:cs typeface="等线" panose="02010600030101010101" charset="-122"/>
                <a:sym typeface="+mn-ea"/>
              </a:rPr>
              <a:t>3.</a:t>
            </a:r>
            <a:r>
              <a:rPr lang="zh-CN" altLang="en-US" sz="1600" b="1">
                <a:latin typeface="等线" panose="02010600030101010101" charset="-122"/>
                <a:ea typeface="等线" panose="02010600030101010101" charset="-122"/>
                <a:cs typeface="等线" panose="02010600030101010101" charset="-122"/>
                <a:sym typeface="+mn-ea"/>
              </a:rPr>
              <a:t>建设性质：</a:t>
            </a:r>
            <a:endParaRPr lang="zh-CN" altLang="en-US" sz="1600" b="1">
              <a:latin typeface="等线" panose="02010600030101010101" charset="-122"/>
              <a:ea typeface="等线" panose="02010600030101010101" charset="-122"/>
              <a:cs typeface="等线" panose="02010600030101010101" charset="-122"/>
              <a:sym typeface="+mn-ea"/>
            </a:endParaRPr>
          </a:p>
          <a:p>
            <a:pPr fontAlgn="auto">
              <a:lnSpc>
                <a:spcPct val="150000"/>
              </a:lnSpc>
            </a:pPr>
            <a:r>
              <a:rPr lang="zh-CN" altLang="en-US" sz="1600">
                <a:latin typeface="等线" panose="02010600030101010101" charset="-122"/>
                <a:ea typeface="等线" panose="02010600030101010101" charset="-122"/>
                <a:cs typeface="等线" panose="02010600030101010101" charset="-122"/>
                <a:sym typeface="+mn-ea"/>
              </a:rPr>
              <a:t>项目</a:t>
            </a:r>
            <a:r>
              <a:rPr lang="zh-CN" altLang="en-US" sz="1600" kern="1100">
                <a:uFillTx/>
                <a:latin typeface="等线" panose="02010600030101010101" charset="-122"/>
                <a:ea typeface="等线" panose="02010600030101010101" charset="-122"/>
                <a:cs typeface="等线" panose="02010600030101010101" charset="-122"/>
                <a:sym typeface="+mn-ea"/>
              </a:rPr>
              <a:t>建设</a:t>
            </a:r>
            <a:r>
              <a:rPr lang="zh-CN" altLang="en-US" sz="1600">
                <a:latin typeface="等线" panose="02010600030101010101" charset="-122"/>
                <a:ea typeface="等线" panose="02010600030101010101" charset="-122"/>
                <a:cs typeface="等线" panose="02010600030101010101" charset="-122"/>
                <a:sym typeface="+mn-ea"/>
              </a:rPr>
              <a:t>性质与开、竣工时间一致。</a:t>
            </a:r>
            <a:endParaRPr lang="zh-CN" altLang="en-US" sz="1600">
              <a:latin typeface="等线" panose="02010600030101010101" charset="-122"/>
              <a:ea typeface="等线" panose="02010600030101010101" charset="-122"/>
              <a:cs typeface="等线" panose="02010600030101010101" charset="-122"/>
              <a:sym typeface="+mn-ea"/>
            </a:endParaRPr>
          </a:p>
          <a:p>
            <a:pPr fontAlgn="auto">
              <a:lnSpc>
                <a:spcPct val="150000"/>
              </a:lnSpc>
            </a:pPr>
            <a:r>
              <a:rPr lang="zh-CN" altLang="en-US" sz="1600" b="1">
                <a:latin typeface="等线" panose="02010600030101010101" charset="-122"/>
                <a:ea typeface="等线" panose="02010600030101010101" charset="-122"/>
                <a:cs typeface="等线" panose="02010600030101010101" charset="-122"/>
                <a:sym typeface="+mn-ea"/>
              </a:rPr>
              <a:t>新开工：</a:t>
            </a:r>
            <a:r>
              <a:rPr lang="zh-CN" altLang="en-US" sz="1600">
                <a:latin typeface="等线" panose="02010600030101010101" charset="-122"/>
                <a:ea typeface="等线" panose="02010600030101010101" charset="-122"/>
                <a:cs typeface="等线" panose="02010600030101010101" charset="-122"/>
                <a:sym typeface="+mn-ea"/>
              </a:rPr>
              <a:t>开工时间在</a:t>
            </a:r>
            <a:r>
              <a:rPr lang="en-US" altLang="zh-CN" sz="1600">
                <a:latin typeface="等线" panose="02010600030101010101" charset="-122"/>
                <a:ea typeface="等线" panose="02010600030101010101" charset="-122"/>
                <a:cs typeface="等线" panose="02010600030101010101" charset="-122"/>
                <a:sym typeface="+mn-ea"/>
              </a:rPr>
              <a:t>2024</a:t>
            </a:r>
            <a:r>
              <a:rPr lang="zh-CN" altLang="en-US" sz="1600">
                <a:latin typeface="等线" panose="02010600030101010101" charset="-122"/>
                <a:ea typeface="等线" panose="02010600030101010101" charset="-122"/>
                <a:cs typeface="等线" panose="02010600030101010101" charset="-122"/>
                <a:sym typeface="+mn-ea"/>
              </a:rPr>
              <a:t>年的项目建设性质为新开工；</a:t>
            </a:r>
            <a:endParaRPr lang="zh-CN" altLang="en-US" sz="1600">
              <a:latin typeface="等线" panose="02010600030101010101" charset="-122"/>
              <a:ea typeface="等线" panose="02010600030101010101" charset="-122"/>
              <a:cs typeface="等线" panose="02010600030101010101" charset="-122"/>
              <a:sym typeface="+mn-ea"/>
            </a:endParaRPr>
          </a:p>
          <a:p>
            <a:pPr fontAlgn="auto">
              <a:lnSpc>
                <a:spcPct val="150000"/>
              </a:lnSpc>
            </a:pPr>
            <a:r>
              <a:rPr lang="zh-CN" altLang="en-US" sz="1600" b="1">
                <a:latin typeface="等线" panose="02010600030101010101" charset="-122"/>
                <a:ea typeface="等线" panose="02010600030101010101" charset="-122"/>
                <a:cs typeface="等线" panose="02010600030101010101" charset="-122"/>
                <a:sym typeface="+mn-ea"/>
              </a:rPr>
              <a:t>新开工（竣工）：</a:t>
            </a:r>
            <a:r>
              <a:rPr lang="zh-CN" altLang="en-US" sz="1600">
                <a:latin typeface="等线" panose="02010600030101010101" charset="-122"/>
                <a:ea typeface="等线" panose="02010600030101010101" charset="-122"/>
                <a:cs typeface="等线" panose="02010600030101010101" charset="-122"/>
                <a:sym typeface="+mn-ea"/>
              </a:rPr>
              <a:t>指202</a:t>
            </a:r>
            <a:r>
              <a:rPr lang="en-US" altLang="zh-CN" sz="1600">
                <a:latin typeface="等线" panose="02010600030101010101" charset="-122"/>
                <a:ea typeface="等线" panose="02010600030101010101" charset="-122"/>
                <a:cs typeface="等线" panose="02010600030101010101" charset="-122"/>
                <a:sym typeface="+mn-ea"/>
              </a:rPr>
              <a:t>4</a:t>
            </a:r>
            <a:r>
              <a:rPr lang="zh-CN" altLang="en-US" sz="1600">
                <a:latin typeface="等线" panose="02010600030101010101" charset="-122"/>
                <a:ea typeface="等线" panose="02010600030101010101" charset="-122"/>
                <a:cs typeface="等线" panose="02010600030101010101" charset="-122"/>
                <a:sym typeface="+mn-ea"/>
              </a:rPr>
              <a:t>年开工建设并当年竣工项目；</a:t>
            </a:r>
            <a:endParaRPr lang="zh-CN" altLang="en-US" sz="1600" b="1">
              <a:latin typeface="等线" panose="02010600030101010101" charset="-122"/>
              <a:ea typeface="等线" panose="02010600030101010101" charset="-122"/>
              <a:cs typeface="等线" panose="02010600030101010101" charset="-122"/>
              <a:sym typeface="+mn-ea"/>
            </a:endParaRPr>
          </a:p>
          <a:p>
            <a:pPr fontAlgn="auto">
              <a:lnSpc>
                <a:spcPct val="150000"/>
              </a:lnSpc>
            </a:pPr>
            <a:r>
              <a:rPr lang="zh-CN" altLang="en-US" sz="1600" b="1">
                <a:latin typeface="等线" panose="02010600030101010101" charset="-122"/>
                <a:ea typeface="等线" panose="02010600030101010101" charset="-122"/>
                <a:cs typeface="等线" panose="02010600030101010101" charset="-122"/>
                <a:sym typeface="+mn-ea"/>
              </a:rPr>
              <a:t>竣工：</a:t>
            </a:r>
            <a:r>
              <a:rPr lang="zh-CN" altLang="en-US" sz="1600">
                <a:latin typeface="等线" panose="02010600030101010101" charset="-122"/>
                <a:ea typeface="等线" panose="02010600030101010101" charset="-122"/>
                <a:cs typeface="等线" panose="02010600030101010101" charset="-122"/>
                <a:sym typeface="+mn-ea"/>
              </a:rPr>
              <a:t>竣工时间在</a:t>
            </a:r>
            <a:r>
              <a:rPr lang="en-US" altLang="zh-CN" sz="1600">
                <a:latin typeface="等线" panose="02010600030101010101" charset="-122"/>
                <a:ea typeface="等线" panose="02010600030101010101" charset="-122"/>
                <a:cs typeface="等线" panose="02010600030101010101" charset="-122"/>
                <a:sym typeface="+mn-ea"/>
              </a:rPr>
              <a:t>2024</a:t>
            </a:r>
            <a:r>
              <a:rPr lang="zh-CN" altLang="en-US" sz="1600">
                <a:latin typeface="等线" panose="02010600030101010101" charset="-122"/>
                <a:ea typeface="等线" panose="02010600030101010101" charset="-122"/>
                <a:cs typeface="等线" panose="02010600030101010101" charset="-122"/>
                <a:sym typeface="+mn-ea"/>
              </a:rPr>
              <a:t>年的项目建设性质为竣工；</a:t>
            </a:r>
            <a:endParaRPr lang="zh-CN" altLang="en-US" sz="1600">
              <a:latin typeface="等线" panose="02010600030101010101" charset="-122"/>
              <a:ea typeface="等线" panose="02010600030101010101" charset="-122"/>
              <a:cs typeface="等线" panose="02010600030101010101" charset="-122"/>
              <a:sym typeface="+mn-ea"/>
            </a:endParaRPr>
          </a:p>
          <a:p>
            <a:pPr fontAlgn="auto">
              <a:lnSpc>
                <a:spcPct val="150000"/>
              </a:lnSpc>
            </a:pPr>
            <a:r>
              <a:rPr lang="zh-CN" altLang="en-US" sz="1600" b="1">
                <a:latin typeface="等线" panose="02010600030101010101" charset="-122"/>
                <a:ea typeface="等线" panose="02010600030101010101" charset="-122"/>
                <a:cs typeface="等线" panose="02010600030101010101" charset="-122"/>
                <a:sym typeface="+mn-ea"/>
              </a:rPr>
              <a:t>续建：</a:t>
            </a:r>
            <a:r>
              <a:rPr lang="zh-CN" altLang="en-US" sz="1600">
                <a:latin typeface="等线" panose="02010600030101010101" charset="-122"/>
                <a:ea typeface="等线" panose="02010600030101010101" charset="-122"/>
                <a:cs typeface="等线" panose="02010600030101010101" charset="-122"/>
                <a:sym typeface="+mn-ea"/>
              </a:rPr>
              <a:t>开工时间在</a:t>
            </a:r>
            <a:r>
              <a:rPr lang="en-US" altLang="zh-CN" sz="1600">
                <a:latin typeface="等线" panose="02010600030101010101" charset="-122"/>
                <a:ea typeface="等线" panose="02010600030101010101" charset="-122"/>
                <a:cs typeface="等线" panose="02010600030101010101" charset="-122"/>
                <a:sym typeface="+mn-ea"/>
              </a:rPr>
              <a:t>2024</a:t>
            </a:r>
            <a:r>
              <a:rPr lang="zh-CN" altLang="en-US" sz="1600">
                <a:latin typeface="等线" panose="02010600030101010101" charset="-122"/>
                <a:ea typeface="等线" panose="02010600030101010101" charset="-122"/>
                <a:cs typeface="等线" panose="02010600030101010101" charset="-122"/>
                <a:sym typeface="+mn-ea"/>
              </a:rPr>
              <a:t>年以前、竣工时间在</a:t>
            </a:r>
            <a:r>
              <a:rPr lang="en-US" altLang="zh-CN" sz="1600">
                <a:latin typeface="等线" panose="02010600030101010101" charset="-122"/>
                <a:ea typeface="等线" panose="02010600030101010101" charset="-122"/>
                <a:cs typeface="等线" panose="02010600030101010101" charset="-122"/>
                <a:sym typeface="+mn-ea"/>
              </a:rPr>
              <a:t>2023</a:t>
            </a:r>
            <a:r>
              <a:rPr lang="zh-CN" altLang="en-US" sz="1600">
                <a:latin typeface="等线" panose="02010600030101010101" charset="-122"/>
                <a:ea typeface="等线" panose="02010600030101010101" charset="-122"/>
                <a:cs typeface="等线" panose="02010600030101010101" charset="-122"/>
                <a:sym typeface="+mn-ea"/>
              </a:rPr>
              <a:t>年以后的项目建设性质为续建；</a:t>
            </a:r>
            <a:endParaRPr lang="zh-CN" altLang="en-US" sz="1600" b="1">
              <a:latin typeface="等线" panose="02010600030101010101" charset="-122"/>
              <a:ea typeface="等线" panose="02010600030101010101" charset="-122"/>
              <a:cs typeface="等线" panose="02010600030101010101" charset="-122"/>
              <a:sym typeface="+mn-ea"/>
            </a:endParaRPr>
          </a:p>
          <a:p>
            <a:pPr fontAlgn="auto">
              <a:lnSpc>
                <a:spcPct val="150000"/>
              </a:lnSpc>
            </a:pPr>
            <a:r>
              <a:rPr lang="en-US" altLang="zh-CN" sz="1600" b="1">
                <a:latin typeface="等线" panose="02010600030101010101" charset="-122"/>
                <a:ea typeface="等线" panose="02010600030101010101" charset="-122"/>
                <a:cs typeface="等线" panose="02010600030101010101" charset="-122"/>
                <a:sym typeface="+mn-ea"/>
              </a:rPr>
              <a:t>谋划</a:t>
            </a:r>
            <a:r>
              <a:rPr lang="zh-CN" altLang="en-US" sz="1600" b="1">
                <a:latin typeface="等线" panose="02010600030101010101" charset="-122"/>
                <a:ea typeface="等线" panose="02010600030101010101" charset="-122"/>
                <a:cs typeface="等线" panose="02010600030101010101" charset="-122"/>
                <a:sym typeface="+mn-ea"/>
              </a:rPr>
              <a:t>：</a:t>
            </a:r>
            <a:r>
              <a:rPr lang="zh-CN" altLang="en-US" sz="1600">
                <a:latin typeface="等线" panose="02010600030101010101" charset="-122"/>
                <a:ea typeface="等线" panose="02010600030101010101" charset="-122"/>
                <a:cs typeface="等线" panose="02010600030101010101" charset="-122"/>
                <a:sym typeface="+mn-ea"/>
              </a:rPr>
              <a:t>处于谋划储备阶段，202</a:t>
            </a:r>
            <a:r>
              <a:rPr lang="en-US" altLang="zh-CN" sz="1600">
                <a:latin typeface="等线" panose="02010600030101010101" charset="-122"/>
                <a:ea typeface="等线" panose="02010600030101010101" charset="-122"/>
                <a:cs typeface="等线" panose="02010600030101010101" charset="-122"/>
                <a:sym typeface="+mn-ea"/>
              </a:rPr>
              <a:t>4</a:t>
            </a:r>
            <a:r>
              <a:rPr lang="zh-CN" altLang="en-US" sz="1600">
                <a:latin typeface="等线" panose="02010600030101010101" charset="-122"/>
                <a:ea typeface="等线" panose="02010600030101010101" charset="-122"/>
                <a:cs typeface="等线" panose="02010600030101010101" charset="-122"/>
                <a:sym typeface="+mn-ea"/>
              </a:rPr>
              <a:t>年不具备实质性开工建设条件的项目。</a:t>
            </a:r>
            <a:endParaRPr lang="zh-CN" altLang="en-US" sz="1600" b="1">
              <a:latin typeface="等线" panose="02010600030101010101" charset="-122"/>
              <a:ea typeface="等线" panose="02010600030101010101" charset="-122"/>
              <a:cs typeface="等线" panose="02010600030101010101" charset="-122"/>
              <a:sym typeface="+mn-ea"/>
            </a:endParaRPr>
          </a:p>
          <a:p>
            <a:pPr fontAlgn="auto">
              <a:lnSpc>
                <a:spcPct val="150000"/>
              </a:lnSpc>
            </a:pPr>
            <a:r>
              <a:rPr lang="en-US" altLang="zh-CN" sz="1600" b="1">
                <a:latin typeface="等线" panose="02010600030101010101" charset="-122"/>
                <a:ea typeface="等线" panose="02010600030101010101" charset="-122"/>
                <a:cs typeface="等线" panose="02010600030101010101" charset="-122"/>
                <a:sym typeface="+mn-ea"/>
              </a:rPr>
              <a:t>4</a:t>
            </a:r>
            <a:r>
              <a:rPr lang="zh-CN" altLang="en-US" sz="1600" b="1">
                <a:latin typeface="等线" panose="02010600030101010101" charset="-122"/>
                <a:ea typeface="等线" panose="02010600030101010101" charset="-122"/>
                <a:cs typeface="等线" panose="02010600030101010101" charset="-122"/>
                <a:sym typeface="+mn-ea"/>
              </a:rPr>
              <a:t>.项目建设种类：</a:t>
            </a:r>
            <a:endParaRPr lang="zh-CN" altLang="en-US" sz="1600" b="1">
              <a:latin typeface="等线" panose="02010600030101010101" charset="-122"/>
              <a:ea typeface="等线" panose="02010600030101010101" charset="-122"/>
              <a:cs typeface="等线" panose="02010600030101010101" charset="-122"/>
              <a:sym typeface="+mn-ea"/>
            </a:endParaRPr>
          </a:p>
          <a:p>
            <a:pPr fontAlgn="auto">
              <a:lnSpc>
                <a:spcPct val="150000"/>
              </a:lnSpc>
            </a:pPr>
            <a:r>
              <a:rPr lang="en-US" altLang="zh-CN" sz="1600" b="1">
                <a:latin typeface="等线" panose="02010600030101010101" charset="-122"/>
                <a:ea typeface="等线" panose="02010600030101010101" charset="-122"/>
                <a:cs typeface="等线" panose="02010600030101010101" charset="-122"/>
                <a:sym typeface="+mn-ea"/>
              </a:rPr>
              <a:t>新征用地建设：</a:t>
            </a:r>
            <a:r>
              <a:rPr lang="en-US" altLang="zh-CN" sz="1600">
                <a:latin typeface="等线" panose="02010600030101010101" charset="-122"/>
                <a:ea typeface="等线" panose="02010600030101010101" charset="-122"/>
                <a:cs typeface="等线" panose="02010600030101010101" charset="-122"/>
                <a:sym typeface="+mn-ea"/>
              </a:rPr>
              <a:t>指新征用地开工建设并形成固定资产投资的项目。</a:t>
            </a:r>
            <a:endParaRPr lang="en-US" altLang="zh-CN" sz="1600" b="1">
              <a:latin typeface="等线" panose="02010600030101010101" charset="-122"/>
              <a:ea typeface="等线" panose="02010600030101010101" charset="-122"/>
              <a:cs typeface="等线" panose="02010600030101010101" charset="-122"/>
              <a:sym typeface="+mn-ea"/>
            </a:endParaRPr>
          </a:p>
          <a:p>
            <a:pPr fontAlgn="auto">
              <a:lnSpc>
                <a:spcPct val="150000"/>
              </a:lnSpc>
            </a:pPr>
            <a:r>
              <a:rPr lang="en-US" altLang="zh-CN" sz="1600" b="1">
                <a:latin typeface="等线" panose="02010600030101010101" charset="-122"/>
                <a:ea typeface="等线" panose="02010600030101010101" charset="-122"/>
                <a:cs typeface="等线" panose="02010600030101010101" charset="-122"/>
                <a:sym typeface="+mn-ea"/>
              </a:rPr>
              <a:t>改扩建：</a:t>
            </a:r>
            <a:r>
              <a:rPr lang="en-US" altLang="zh-CN" sz="1600">
                <a:latin typeface="等线" panose="02010600030101010101" charset="-122"/>
                <a:ea typeface="等线" panose="02010600030101010101" charset="-122"/>
                <a:cs typeface="等线" panose="02010600030101010101" charset="-122"/>
                <a:sym typeface="+mn-ea"/>
              </a:rPr>
              <a:t>指利用原有土地与资源，投资扩大或更新原有生产(服务)系统并形成固定资产投资的项目，包括改建和扩建。</a:t>
            </a:r>
            <a:endParaRPr lang="en-US" altLang="zh-CN" sz="1600">
              <a:latin typeface="等线" panose="02010600030101010101" charset="-122"/>
              <a:ea typeface="等线" panose="02010600030101010101" charset="-122"/>
              <a:cs typeface="等线" panose="02010600030101010101" charset="-122"/>
              <a:sym typeface="+mn-ea"/>
            </a:endParaRPr>
          </a:p>
          <a:p>
            <a:pPr fontAlgn="auto">
              <a:lnSpc>
                <a:spcPct val="150000"/>
              </a:lnSpc>
            </a:pPr>
            <a:r>
              <a:rPr lang="en-US" altLang="zh-CN" sz="1600" b="1">
                <a:latin typeface="等线" panose="02010600030101010101" charset="-122"/>
                <a:ea typeface="等线" panose="02010600030101010101" charset="-122"/>
                <a:cs typeface="等线" panose="02010600030101010101" charset="-122"/>
                <a:sym typeface="+mn-ea"/>
              </a:rPr>
              <a:t>技改或轻资产：</a:t>
            </a:r>
            <a:r>
              <a:rPr lang="en-US" altLang="zh-CN" sz="1600">
                <a:latin typeface="等线" panose="02010600030101010101" charset="-122"/>
                <a:ea typeface="等线" panose="02010600030101010101" charset="-122"/>
                <a:cs typeface="等线" panose="02010600030101010101" charset="-122"/>
                <a:sym typeface="+mn-ea"/>
              </a:rPr>
              <a:t>指采用新技术、新工艺、新设备、新材料对现有设施、工艺条件及生产服务等进行改造提升的工业项目或租用土地（厂房)、设施进行轻资产运营的项目。</a:t>
            </a:r>
            <a:endParaRPr lang="en-US" altLang="zh-CN" sz="1600">
              <a:latin typeface="等线" panose="02010600030101010101" charset="-122"/>
              <a:ea typeface="等线" panose="02010600030101010101" charset="-122"/>
              <a:cs typeface="等线" panose="02010600030101010101" charset="-122"/>
              <a:sym typeface="+mn-ea"/>
            </a:endParaRPr>
          </a:p>
          <a:p>
            <a:pPr fontAlgn="auto">
              <a:lnSpc>
                <a:spcPct val="150000"/>
              </a:lnSpc>
            </a:pPr>
            <a:r>
              <a:rPr lang="en-US" altLang="zh-CN" sz="1600" b="1">
                <a:latin typeface="等线" panose="02010600030101010101" charset="-122"/>
                <a:ea typeface="等线" panose="02010600030101010101" charset="-122"/>
                <a:cs typeface="等线" panose="02010600030101010101" charset="-122"/>
                <a:sym typeface="+mn-ea"/>
              </a:rPr>
              <a:t>其他：</a:t>
            </a:r>
            <a:r>
              <a:rPr lang="en-US" altLang="zh-CN" sz="1600">
                <a:latin typeface="等线" panose="02010600030101010101" charset="-122"/>
                <a:ea typeface="等线" panose="02010600030101010101" charset="-122"/>
                <a:cs typeface="等线" panose="02010600030101010101" charset="-122"/>
                <a:sym typeface="+mn-ea"/>
              </a:rPr>
              <a:t>除新建、改扩建、技改或轻资产项目之外或农、林、水、牧项目或街景整治、环境整治等项目。</a:t>
            </a:r>
            <a:endParaRPr lang="en-US" altLang="zh-CN" sz="1600">
              <a:latin typeface="等线" panose="02010600030101010101" charset="-122"/>
              <a:ea typeface="等线" panose="02010600030101010101" charset="-122"/>
              <a:cs typeface="等线" panose="02010600030101010101" charset="-122"/>
              <a:sym typeface="+mn-ea"/>
            </a:endParaRPr>
          </a:p>
          <a:p>
            <a:pPr fontAlgn="base">
              <a:lnSpc>
                <a:spcPct val="150000"/>
              </a:lnSpc>
            </a:pPr>
            <a:r>
              <a:rPr lang="en-US" altLang="zh-CN" sz="1600" b="1">
                <a:latin typeface="等线" panose="02010600030101010101" charset="-122"/>
                <a:ea typeface="等线" panose="02010600030101010101" charset="-122"/>
                <a:cs typeface="等线" panose="02010600030101010101" charset="-122"/>
                <a:sym typeface="+mn-ea"/>
              </a:rPr>
              <a:t>5.开工时间：</a:t>
            </a:r>
            <a:endParaRPr lang="en-US" altLang="zh-CN" sz="1600" b="1">
              <a:latin typeface="等线" panose="02010600030101010101" charset="-122"/>
              <a:ea typeface="等线" panose="02010600030101010101" charset="-122"/>
              <a:cs typeface="等线" panose="02010600030101010101" charset="-122"/>
              <a:sym typeface="+mn-ea"/>
            </a:endParaRPr>
          </a:p>
          <a:p>
            <a:pPr fontAlgn="base">
              <a:lnSpc>
                <a:spcPct val="150000"/>
              </a:lnSpc>
            </a:pPr>
            <a:r>
              <a:rPr lang="en-US" altLang="zh-CN" sz="1600">
                <a:latin typeface="等线" panose="02010600030101010101" charset="-122"/>
                <a:ea typeface="等线" panose="02010600030101010101" charset="-122"/>
                <a:cs typeface="等线" panose="02010600030101010101" charset="-122"/>
                <a:sym typeface="+mn-ea"/>
              </a:rPr>
              <a:t>依据项目前期手续办理情况及项目成熟度，科学设置项目的开工时间</a:t>
            </a:r>
            <a:r>
              <a:rPr lang="zh-CN" altLang="en-US" sz="1600">
                <a:latin typeface="等线" panose="02010600030101010101" charset="-122"/>
                <a:ea typeface="等线" panose="02010600030101010101" charset="-122"/>
                <a:cs typeface="等线" panose="02010600030101010101" charset="-122"/>
                <a:sym typeface="+mn-ea"/>
              </a:rPr>
              <a:t>。（</a:t>
            </a:r>
            <a:r>
              <a:rPr lang="en-US" altLang="zh-CN" sz="1600">
                <a:latin typeface="等线" panose="02010600030101010101" charset="-122"/>
                <a:ea typeface="等线" panose="02010600030101010101" charset="-122"/>
                <a:cs typeface="等线" panose="02010600030101010101" charset="-122"/>
                <a:sym typeface="+mn-ea"/>
              </a:rPr>
              <a:t>谋划项目填写为2024年</a:t>
            </a:r>
            <a:r>
              <a:rPr lang="zh-CN" altLang="en-US" sz="1600">
                <a:latin typeface="等线" panose="02010600030101010101" charset="-122"/>
                <a:ea typeface="等线" panose="02010600030101010101" charset="-122"/>
                <a:cs typeface="等线" panose="02010600030101010101" charset="-122"/>
                <a:sym typeface="+mn-ea"/>
              </a:rPr>
              <a:t>及以后</a:t>
            </a:r>
            <a:r>
              <a:rPr lang="en-US" altLang="zh-CN" sz="1600">
                <a:latin typeface="等线" panose="02010600030101010101" charset="-122"/>
                <a:ea typeface="等线" panose="02010600030101010101" charset="-122"/>
                <a:cs typeface="等线" panose="02010600030101010101" charset="-122"/>
                <a:sym typeface="+mn-ea"/>
              </a:rPr>
              <a:t>）</a:t>
            </a:r>
            <a:endParaRPr lang="en-US" altLang="zh-CN" sz="1600">
              <a:latin typeface="等线" panose="02010600030101010101" charset="-122"/>
              <a:ea typeface="等线" panose="02010600030101010101" charset="-122"/>
              <a:cs typeface="等线" panose="02010600030101010101" charset="-122"/>
              <a:sym typeface="+mn-ea"/>
            </a:endParaRPr>
          </a:p>
          <a:p>
            <a:pPr fontAlgn="base">
              <a:lnSpc>
                <a:spcPct val="150000"/>
              </a:lnSpc>
            </a:pPr>
            <a:r>
              <a:rPr lang="en-US" altLang="zh-CN" sz="1600" b="1">
                <a:latin typeface="等线" panose="02010600030101010101" charset="-122"/>
                <a:ea typeface="等线" panose="02010600030101010101" charset="-122"/>
                <a:cs typeface="等线" panose="02010600030101010101" charset="-122"/>
                <a:sym typeface="+mn-ea"/>
              </a:rPr>
              <a:t>6.竣工时间：</a:t>
            </a:r>
            <a:r>
              <a:rPr lang="en-US" altLang="zh-CN" sz="1600">
                <a:latin typeface="等线" panose="02010600030101010101" charset="-122"/>
                <a:ea typeface="等线" panose="02010600030101010101" charset="-122"/>
                <a:cs typeface="等线" panose="02010600030101010101" charset="-122"/>
                <a:sym typeface="+mn-ea"/>
              </a:rPr>
              <a:t>依据项目进展情况，科学设置竣工时间</a:t>
            </a:r>
            <a:r>
              <a:rPr lang="zh-CN" altLang="en-US" sz="1600">
                <a:latin typeface="等线" panose="02010600030101010101" charset="-122"/>
                <a:ea typeface="等线" panose="02010600030101010101" charset="-122"/>
                <a:cs typeface="等线" panose="02010600030101010101" charset="-122"/>
                <a:sym typeface="+mn-ea"/>
              </a:rPr>
              <a:t>。</a:t>
            </a:r>
            <a:endParaRPr lang="zh-CN" altLang="zh-CN" b="1">
              <a:solidFill>
                <a:schemeClr val="accent5"/>
              </a:solidFill>
              <a:latin typeface="等线" panose="02010600030101010101" charset="-122"/>
              <a:ea typeface="等线" panose="02010600030101010101" charset="-122"/>
              <a:cs typeface="等线" panose="02010600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5400000">
            <a:off x="-12700" y="-254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直角三角形 5"/>
          <p:cNvSpPr/>
          <p:nvPr/>
        </p:nvSpPr>
        <p:spPr>
          <a:xfrm rot="16200000">
            <a:off x="10631170" y="529717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 name="组合 8"/>
          <p:cNvGrpSpPr/>
          <p:nvPr/>
        </p:nvGrpSpPr>
        <p:grpSpPr>
          <a:xfrm>
            <a:off x="1532255" y="1095375"/>
            <a:ext cx="9966960" cy="4189095"/>
            <a:chOff x="2158" y="1309"/>
            <a:chExt cx="15696" cy="6597"/>
          </a:xfrm>
        </p:grpSpPr>
        <p:sp>
          <p:nvSpPr>
            <p:cNvPr id="3" name="文本框 2"/>
            <p:cNvSpPr txBox="1"/>
            <p:nvPr/>
          </p:nvSpPr>
          <p:spPr>
            <a:xfrm>
              <a:off x="2158" y="1309"/>
              <a:ext cx="15696" cy="1452"/>
            </a:xfrm>
            <a:prstGeom prst="rect">
              <a:avLst/>
            </a:prstGeom>
            <a:noFill/>
          </p:spPr>
          <p:txBody>
            <a:bodyPr wrap="square" rtlCol="0">
              <a:spAutoFit/>
            </a:bodyPr>
            <a:p>
              <a:r>
                <a:rPr lang="en-US" altLang="zh-CN" b="1"/>
                <a:t>7.资金构成</a:t>
              </a:r>
              <a:r>
                <a:rPr lang="zh-CN" altLang="en-US" b="1"/>
                <a:t>（资金来源清单）</a:t>
              </a:r>
              <a:r>
                <a:rPr lang="en-US" altLang="zh-CN" b="1"/>
                <a:t>：</a:t>
              </a:r>
              <a:r>
                <a:rPr lang="en-US" altLang="zh-CN"/>
                <a:t>为必选项，</a:t>
              </a:r>
              <a:r>
                <a:rPr lang="zh-CN" altLang="en-US"/>
                <a:t>请</a:t>
              </a:r>
              <a:r>
                <a:rPr lang="en-US" altLang="zh-CN"/>
                <a:t>准确选择资金来源。</a:t>
              </a:r>
              <a:endParaRPr lang="en-US" altLang="zh-CN"/>
            </a:p>
            <a:p>
              <a:r>
                <a:rPr lang="en-US" altLang="zh-CN"/>
                <a:t>       </a:t>
              </a:r>
              <a:r>
                <a:rPr lang="zh-CN" altLang="en-US"/>
                <a:t>平台公司实施的项目选择</a:t>
              </a:r>
              <a:r>
                <a:rPr lang="en-US" altLang="zh-CN">
                  <a:sym typeface="+mn-ea"/>
                </a:rPr>
                <a:t>“</a:t>
              </a:r>
              <a:r>
                <a:rPr lang="zh-CN" altLang="en-US"/>
                <a:t>平台公司投资</a:t>
              </a:r>
              <a:r>
                <a:rPr lang="en-US" altLang="zh-CN">
                  <a:sym typeface="+mn-ea"/>
                </a:rPr>
                <a:t>”</a:t>
              </a:r>
              <a:r>
                <a:rPr lang="zh-CN" altLang="en-US">
                  <a:sym typeface="+mn-ea"/>
                </a:rPr>
                <a:t>；县区政府部门实施的项目选择</a:t>
              </a:r>
              <a:r>
                <a:rPr lang="en-US" altLang="zh-CN">
                  <a:sym typeface="+mn-ea"/>
                </a:rPr>
                <a:t>“</a:t>
              </a:r>
              <a:r>
                <a:rPr lang="zh-CN" altLang="en-US">
                  <a:sym typeface="+mn-ea"/>
                </a:rPr>
                <a:t>县区财政投资</a:t>
              </a:r>
              <a:r>
                <a:rPr lang="en-US" altLang="zh-CN">
                  <a:sym typeface="+mn-ea"/>
                </a:rPr>
                <a:t>”</a:t>
              </a:r>
              <a:r>
                <a:rPr lang="zh-CN" altLang="en-US">
                  <a:sym typeface="+mn-ea"/>
                </a:rPr>
                <a:t>；其他企业实施的项目选择</a:t>
              </a:r>
              <a:r>
                <a:rPr lang="en-US" altLang="zh-CN">
                  <a:sym typeface="+mn-ea"/>
                </a:rPr>
                <a:t>“</a:t>
              </a:r>
              <a:r>
                <a:rPr lang="zh-CN" altLang="en-US">
                  <a:sym typeface="+mn-ea"/>
                </a:rPr>
                <a:t>自筹</a:t>
              </a:r>
              <a:r>
                <a:rPr lang="en-US" altLang="zh-CN">
                  <a:sym typeface="+mn-ea"/>
                </a:rPr>
                <a:t>”</a:t>
              </a:r>
              <a:r>
                <a:rPr lang="zh-CN" altLang="en-US">
                  <a:sym typeface="+mn-ea"/>
                </a:rPr>
                <a:t>。请按资金来源，</a:t>
              </a:r>
              <a:r>
                <a:rPr lang="en-US" altLang="zh-CN">
                  <a:sym typeface="+mn-ea"/>
                </a:rPr>
                <a:t>最少选择1项，可多选。</a:t>
              </a:r>
              <a:endParaRPr lang="zh-CN" altLang="en-US">
                <a:sym typeface="+mn-ea"/>
              </a:endParaRPr>
            </a:p>
          </p:txBody>
        </p:sp>
        <p:sp>
          <p:nvSpPr>
            <p:cNvPr id="7" name="文本框 6"/>
            <p:cNvSpPr txBox="1"/>
            <p:nvPr/>
          </p:nvSpPr>
          <p:spPr>
            <a:xfrm>
              <a:off x="2310" y="5571"/>
              <a:ext cx="14580" cy="580"/>
            </a:xfrm>
            <a:prstGeom prst="rect">
              <a:avLst/>
            </a:prstGeom>
            <a:noFill/>
          </p:spPr>
          <p:txBody>
            <a:bodyPr wrap="square" rtlCol="0">
              <a:spAutoFit/>
            </a:bodyPr>
            <a:p>
              <a:r>
                <a:rPr lang="en-US" altLang="zh-CN" b="1"/>
                <a:t>8.“是否位于园区”、“主导产业项目”</a:t>
              </a:r>
              <a:r>
                <a:rPr lang="en-US" altLang="zh-CN"/>
                <a:t>，两个选项为必填项，选择“是”或“否”。</a:t>
              </a:r>
              <a:endParaRPr lang="en-US" altLang="zh-CN"/>
            </a:p>
          </p:txBody>
        </p:sp>
        <p:pic>
          <p:nvPicPr>
            <p:cNvPr id="5" name="图片 1" descr="1665189868298"/>
            <p:cNvPicPr>
              <a:picLocks noChangeAspect="1"/>
            </p:cNvPicPr>
            <p:nvPr/>
          </p:nvPicPr>
          <p:blipFill>
            <a:blip r:embed="rId1"/>
            <a:srcRect r="5543"/>
            <a:stretch>
              <a:fillRect/>
            </a:stretch>
          </p:blipFill>
          <p:spPr>
            <a:xfrm>
              <a:off x="2401" y="6319"/>
              <a:ext cx="13887" cy="1587"/>
            </a:xfrm>
            <a:prstGeom prst="rect">
              <a:avLst/>
            </a:prstGeom>
            <a:noFill/>
            <a:ln w="9525">
              <a:noFill/>
            </a:ln>
          </p:spPr>
        </p:pic>
      </p:grpSp>
      <p:pic>
        <p:nvPicPr>
          <p:cNvPr id="8" name="图片 7"/>
          <p:cNvPicPr>
            <a:picLocks noChangeAspect="1"/>
          </p:cNvPicPr>
          <p:nvPr/>
        </p:nvPicPr>
        <p:blipFill>
          <a:blip r:embed="rId2"/>
          <a:srcRect l="980" r="5190"/>
          <a:stretch>
            <a:fillRect/>
          </a:stretch>
        </p:blipFill>
        <p:spPr>
          <a:xfrm>
            <a:off x="1569085" y="2387600"/>
            <a:ext cx="9848215" cy="704850"/>
          </a:xfrm>
          <a:prstGeom prst="rect">
            <a:avLst/>
          </a:prstGeom>
        </p:spPr>
      </p:pic>
      <p:sp>
        <p:nvSpPr>
          <p:cNvPr id="10" name="矩形 9"/>
          <p:cNvSpPr/>
          <p:nvPr/>
        </p:nvSpPr>
        <p:spPr>
          <a:xfrm>
            <a:off x="1568450" y="2544445"/>
            <a:ext cx="835660" cy="48641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22325" y="802640"/>
            <a:ext cx="11214100" cy="2999740"/>
          </a:xfrm>
          <a:prstGeom prst="rect">
            <a:avLst/>
          </a:prstGeom>
          <a:noFill/>
        </p:spPr>
        <p:txBody>
          <a:bodyPr wrap="square" rtlCol="0">
            <a:spAutoFit/>
          </a:bodyPr>
          <a:p>
            <a:pPr fontAlgn="base">
              <a:lnSpc>
                <a:spcPct val="150000"/>
              </a:lnSpc>
            </a:pPr>
            <a:r>
              <a:rPr lang="en-US" altLang="zh-CN" b="1">
                <a:latin typeface="等线" panose="02010600030101010101" charset="-122"/>
                <a:ea typeface="等线" panose="02010600030101010101" charset="-122"/>
                <a:cs typeface="等线" panose="02010600030101010101" charset="-122"/>
                <a:sym typeface="+mn-ea"/>
              </a:rPr>
              <a:t>9.2024</a:t>
            </a:r>
            <a:r>
              <a:rPr lang="zh-CN" altLang="en-US" b="1">
                <a:latin typeface="等线" panose="02010600030101010101" charset="-122"/>
                <a:ea typeface="等线" panose="02010600030101010101" charset="-122"/>
                <a:cs typeface="等线" panose="02010600030101010101" charset="-122"/>
                <a:sym typeface="+mn-ea"/>
              </a:rPr>
              <a:t>年度投资目标：</a:t>
            </a:r>
            <a:endParaRPr lang="zh-CN" altLang="en-US" b="1" strike="noStrike" noProof="1">
              <a:latin typeface="等线" panose="02010600030101010101" charset="-122"/>
              <a:ea typeface="等线" panose="02010600030101010101" charset="-122"/>
              <a:cs typeface="等线" panose="02010600030101010101" charset="-122"/>
            </a:endParaRPr>
          </a:p>
          <a:p>
            <a:pPr marL="0" indent="0" fontAlgn="base">
              <a:lnSpc>
                <a:spcPct val="150000"/>
              </a:lnSpc>
              <a:buNone/>
            </a:pPr>
            <a:r>
              <a:rPr lang="zh-CN" altLang="en-US" b="1">
                <a:latin typeface="等线" panose="02010600030101010101" charset="-122"/>
                <a:ea typeface="等线" panose="02010600030101010101" charset="-122"/>
                <a:cs typeface="等线" panose="02010600030101010101" charset="-122"/>
                <a:sym typeface="+mn-ea"/>
              </a:rPr>
              <a:t>投资目标：</a:t>
            </a:r>
            <a:r>
              <a:rPr lang="zh-CN" altLang="en-US">
                <a:latin typeface="等线" panose="02010600030101010101" charset="-122"/>
                <a:ea typeface="等线" panose="02010600030101010101" charset="-122"/>
                <a:cs typeface="等线" panose="02010600030101010101" charset="-122"/>
                <a:sym typeface="+mn-ea"/>
              </a:rPr>
              <a:t>依据项目的开工、竣工时间，科学合理设置202</a:t>
            </a:r>
            <a:r>
              <a:rPr lang="en-US" altLang="zh-CN">
                <a:latin typeface="等线" panose="02010600030101010101" charset="-122"/>
                <a:ea typeface="等线" panose="02010600030101010101" charset="-122"/>
                <a:cs typeface="等线" panose="02010600030101010101" charset="-122"/>
                <a:sym typeface="+mn-ea"/>
              </a:rPr>
              <a:t>4</a:t>
            </a:r>
            <a:r>
              <a:rPr lang="zh-CN" altLang="en-US">
                <a:latin typeface="等线" panose="02010600030101010101" charset="-122"/>
                <a:ea typeface="等线" panose="02010600030101010101" charset="-122"/>
                <a:cs typeface="等线" panose="02010600030101010101" charset="-122"/>
                <a:sym typeface="+mn-ea"/>
              </a:rPr>
              <a:t>年当年度的投资目标。上半年新开工项目一般不少于总投资的三分之一。开、竣工日期与年度投资目标逻辑关系要吻合。</a:t>
            </a:r>
            <a:endParaRPr lang="zh-CN" altLang="en-US">
              <a:latin typeface="等线" panose="02010600030101010101" charset="-122"/>
              <a:ea typeface="等线" panose="02010600030101010101" charset="-122"/>
              <a:cs typeface="等线" panose="02010600030101010101" charset="-122"/>
              <a:sym typeface="+mn-ea"/>
            </a:endParaRPr>
          </a:p>
          <a:p>
            <a:pPr marL="0" indent="0" fontAlgn="base">
              <a:lnSpc>
                <a:spcPct val="150000"/>
              </a:lnSpc>
              <a:buNone/>
            </a:pPr>
            <a:r>
              <a:rPr lang="zh-CN" altLang="en-US">
                <a:solidFill>
                  <a:srgbClr val="FF0000"/>
                </a:solidFill>
                <a:latin typeface="等线" panose="02010600030101010101" charset="-122"/>
                <a:ea typeface="等线" panose="02010600030101010101" charset="-122"/>
                <a:cs typeface="等线" panose="02010600030101010101" charset="-122"/>
                <a:sym typeface="+mn-ea"/>
              </a:rPr>
              <a:t>注意</a:t>
            </a:r>
            <a:r>
              <a:rPr lang="en-US" altLang="zh-CN">
                <a:solidFill>
                  <a:srgbClr val="FF0000"/>
                </a:solidFill>
                <a:latin typeface="等线" panose="02010600030101010101" charset="-122"/>
                <a:ea typeface="等线" panose="02010600030101010101" charset="-122"/>
                <a:cs typeface="等线" panose="02010600030101010101" charset="-122"/>
                <a:sym typeface="+mn-ea"/>
              </a:rPr>
              <a:t>:</a:t>
            </a:r>
            <a:r>
              <a:rPr lang="zh-CN" altLang="en-US">
                <a:solidFill>
                  <a:srgbClr val="FF0000"/>
                </a:solidFill>
                <a:latin typeface="等线" panose="02010600030101010101" charset="-122"/>
                <a:ea typeface="等线" panose="02010600030101010101" charset="-122"/>
                <a:cs typeface="等线" panose="02010600030101010101" charset="-122"/>
                <a:sym typeface="+mn-ea"/>
              </a:rPr>
              <a:t>建设性质为“新开工（竣工）”的，为</a:t>
            </a:r>
            <a:r>
              <a:rPr lang="zh-CN" altLang="en-US">
                <a:solidFill>
                  <a:srgbClr val="FF0000"/>
                </a:solidFill>
                <a:latin typeface="等线" panose="02010600030101010101" charset="-122"/>
                <a:ea typeface="等线" panose="02010600030101010101" charset="-122"/>
                <a:cs typeface="等线" panose="02010600030101010101" charset="-122"/>
                <a:sym typeface="+mn-ea"/>
              </a:rPr>
              <a:t>202</a:t>
            </a:r>
            <a:r>
              <a:rPr lang="en-US" altLang="zh-CN">
                <a:solidFill>
                  <a:srgbClr val="FF0000"/>
                </a:solidFill>
                <a:latin typeface="等线" panose="02010600030101010101" charset="-122"/>
                <a:ea typeface="等线" panose="02010600030101010101" charset="-122"/>
                <a:cs typeface="等线" panose="02010600030101010101" charset="-122"/>
                <a:sym typeface="+mn-ea"/>
              </a:rPr>
              <a:t>4</a:t>
            </a:r>
            <a:r>
              <a:rPr lang="zh-CN" altLang="en-US">
                <a:solidFill>
                  <a:srgbClr val="FF0000"/>
                </a:solidFill>
                <a:latin typeface="等线" panose="02010600030101010101" charset="-122"/>
                <a:ea typeface="等线" panose="02010600030101010101" charset="-122"/>
                <a:cs typeface="等线" panose="02010600030101010101" charset="-122"/>
                <a:sym typeface="+mn-ea"/>
              </a:rPr>
              <a:t>年当年开工并竣工的项目，</a:t>
            </a:r>
            <a:r>
              <a:rPr lang="zh-CN" altLang="en-US">
                <a:solidFill>
                  <a:srgbClr val="FF0000"/>
                </a:solidFill>
                <a:latin typeface="等线" panose="02010600030101010101" charset="-122"/>
                <a:ea typeface="等线" panose="02010600030101010101" charset="-122"/>
                <a:cs typeface="等线" panose="02010600030101010101" charset="-122"/>
                <a:sym typeface="+mn-ea"/>
              </a:rPr>
              <a:t>年度目标应与总投资保持一致；谋划项目填“0”。</a:t>
            </a:r>
            <a:r>
              <a:rPr lang="zh-CN" altLang="en-US">
                <a:latin typeface="等线" panose="02010600030101010101" charset="-122"/>
                <a:ea typeface="等线" panose="02010600030101010101" charset="-122"/>
                <a:cs typeface="等线" panose="02010600030101010101" charset="-122"/>
                <a:sym typeface="+mn-ea"/>
              </a:rPr>
              <a:t> </a:t>
            </a:r>
            <a:endParaRPr lang="zh-CN" altLang="en-US">
              <a:latin typeface="等线" panose="02010600030101010101" charset="-122"/>
              <a:ea typeface="等线" panose="02010600030101010101" charset="-122"/>
              <a:cs typeface="等线" panose="02010600030101010101" charset="-122"/>
              <a:sym typeface="+mn-ea"/>
            </a:endParaRPr>
          </a:p>
          <a:p>
            <a:pPr marL="0" indent="0" fontAlgn="base">
              <a:lnSpc>
                <a:spcPct val="150000"/>
              </a:lnSpc>
              <a:buNone/>
            </a:pPr>
            <a:r>
              <a:rPr lang="zh-CN" altLang="en-US">
                <a:solidFill>
                  <a:srgbClr val="FF0000"/>
                </a:solidFill>
                <a:latin typeface="等线" panose="02010600030101010101" charset="-122"/>
                <a:ea typeface="等线" panose="02010600030101010101" charset="-122"/>
                <a:cs typeface="等线" panose="02010600030101010101" charset="-122"/>
                <a:sym typeface="+mn-ea"/>
              </a:rPr>
              <a:t>新开工、竣工、续建项目只填写</a:t>
            </a:r>
            <a:r>
              <a:rPr lang="en-US" altLang="zh-CN">
                <a:solidFill>
                  <a:srgbClr val="FF0000"/>
                </a:solidFill>
                <a:latin typeface="等线" panose="02010600030101010101" charset="-122"/>
                <a:ea typeface="等线" panose="02010600030101010101" charset="-122"/>
                <a:cs typeface="等线" panose="02010600030101010101" charset="-122"/>
                <a:sym typeface="+mn-ea"/>
              </a:rPr>
              <a:t>2024</a:t>
            </a:r>
            <a:r>
              <a:rPr lang="zh-CN" altLang="en-US">
                <a:solidFill>
                  <a:srgbClr val="FF0000"/>
                </a:solidFill>
                <a:latin typeface="等线" panose="02010600030101010101" charset="-122"/>
                <a:ea typeface="等线" panose="02010600030101010101" charset="-122"/>
                <a:cs typeface="等线" panose="02010600030101010101" charset="-122"/>
                <a:sym typeface="+mn-ea"/>
              </a:rPr>
              <a:t>年当年预计投资额。</a:t>
            </a:r>
            <a:endParaRPr lang="zh-CN" altLang="en-US">
              <a:latin typeface="等线" panose="02010600030101010101" charset="-122"/>
              <a:ea typeface="等线" panose="02010600030101010101" charset="-122"/>
              <a:cs typeface="等线" panose="02010600030101010101" charset="-122"/>
              <a:sym typeface="+mn-ea"/>
            </a:endParaRPr>
          </a:p>
          <a:p>
            <a:pPr marL="0" algn="l">
              <a:lnSpc>
                <a:spcPct val="150000"/>
              </a:lnSpc>
              <a:buClrTx/>
              <a:buSzTx/>
              <a:buNone/>
            </a:pPr>
            <a:r>
              <a:rPr lang="en-US" altLang="zh-CN" b="1">
                <a:latin typeface="等线" panose="02010600030101010101" charset="-122"/>
                <a:ea typeface="等线" panose="02010600030101010101" charset="-122"/>
                <a:cs typeface="等线" panose="02010600030101010101" charset="-122"/>
                <a:sym typeface="+mn-ea"/>
              </a:rPr>
              <a:t>10.</a:t>
            </a:r>
            <a:r>
              <a:rPr lang="zh-CN" altLang="en-US" b="1">
                <a:latin typeface="等线" panose="02010600030101010101" charset="-122"/>
                <a:ea typeface="等线" panose="02010600030101010101" charset="-122"/>
                <a:cs typeface="等线" panose="02010600030101010101" charset="-122"/>
                <a:sym typeface="+mn-ea"/>
              </a:rPr>
              <a:t>单位： </a:t>
            </a:r>
            <a:r>
              <a:rPr lang="zh-CN" altLang="en-US">
                <a:latin typeface="等线" panose="02010600030101010101" charset="-122"/>
                <a:ea typeface="等线" panose="02010600030101010101" charset="-122"/>
                <a:cs typeface="等线" panose="02010600030101010101" charset="-122"/>
                <a:sym typeface="+mn-ea"/>
              </a:rPr>
              <a:t> 总投资、投资目标、资金构成都是</a:t>
            </a:r>
            <a:r>
              <a:rPr lang="en-US" altLang="zh-CN">
                <a:latin typeface="等线" panose="02010600030101010101" charset="-122"/>
                <a:ea typeface="等线" panose="02010600030101010101" charset="-122"/>
                <a:cs typeface="等线" panose="02010600030101010101" charset="-122"/>
                <a:sym typeface="+mn-ea"/>
              </a:rPr>
              <a:t>“</a:t>
            </a:r>
            <a:r>
              <a:rPr lang="zh-CN" altLang="en-US">
                <a:latin typeface="等线" panose="02010600030101010101" charset="-122"/>
                <a:ea typeface="等线" panose="02010600030101010101" charset="-122"/>
                <a:cs typeface="等线" panose="02010600030101010101" charset="-122"/>
                <a:sym typeface="+mn-ea"/>
              </a:rPr>
              <a:t>万元</a:t>
            </a:r>
            <a:r>
              <a:rPr lang="en-US" altLang="zh-CN">
                <a:latin typeface="等线" panose="02010600030101010101" charset="-122"/>
                <a:ea typeface="等线" panose="02010600030101010101" charset="-122"/>
                <a:cs typeface="等线" panose="02010600030101010101" charset="-122"/>
                <a:sym typeface="+mn-ea"/>
              </a:rPr>
              <a:t>”</a:t>
            </a:r>
            <a:r>
              <a:rPr lang="zh-CN" altLang="en-US">
                <a:latin typeface="等线" panose="02010600030101010101" charset="-122"/>
                <a:ea typeface="等线" panose="02010600030101010101" charset="-122"/>
                <a:cs typeface="等线" panose="02010600030101010101" charset="-122"/>
                <a:sym typeface="+mn-ea"/>
              </a:rPr>
              <a:t>。</a:t>
            </a:r>
            <a:endParaRPr lang="zh-CN" altLang="zh-CN" b="1">
              <a:solidFill>
                <a:schemeClr val="accent5"/>
              </a:solidFill>
              <a:latin typeface="等线" panose="02010600030101010101" charset="-122"/>
              <a:ea typeface="等线" panose="02010600030101010101" charset="-122"/>
              <a:cs typeface="等线" panose="02010600030101010101" charset="-122"/>
            </a:endParaRPr>
          </a:p>
        </p:txBody>
      </p:sp>
      <p:sp>
        <p:nvSpPr>
          <p:cNvPr id="4" name="直角三角形 3"/>
          <p:cNvSpPr/>
          <p:nvPr/>
        </p:nvSpPr>
        <p:spPr>
          <a:xfrm rot="5400000">
            <a:off x="-13335" y="1270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直角三角形 5"/>
          <p:cNvSpPr/>
          <p:nvPr/>
        </p:nvSpPr>
        <p:spPr>
          <a:xfrm rot="16200000">
            <a:off x="10631170" y="5312410"/>
            <a:ext cx="1573530" cy="154813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1"/>
          <a:srcRect l="11278" t="59230" r="32794" b="23402"/>
          <a:stretch>
            <a:fillRect/>
          </a:stretch>
        </p:blipFill>
        <p:spPr>
          <a:xfrm>
            <a:off x="822325" y="4063365"/>
            <a:ext cx="10771505" cy="14458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sld>
</file>

<file path=ppt/tags/tag1.xml><?xml version="1.0" encoding="utf-8"?>
<p:tagLst xmlns:p="http://schemas.openxmlformats.org/presentationml/2006/main">
  <p:tag name="KSO_WM_UNIT_PLACING_PICTURE_USER_VIEWPORT" val="{&quot;height&quot;:10824,&quot;width&quot;:19200}"/>
</p:tagLst>
</file>

<file path=ppt/tags/tag2.xml><?xml version="1.0" encoding="utf-8"?>
<p:tagLst xmlns:p="http://schemas.openxmlformats.org/presentationml/2006/main">
  <p:tag name="KSO_WM_UNIT_PLACING_PICTURE_USER_VIEWPORT" val="{&quot;height&quot;:12525,&quot;width&quot;:26205}"/>
</p:tagLst>
</file>

<file path=ppt/tags/tag3.xml><?xml version="1.0" encoding="utf-8"?>
<p:tagLst xmlns:p="http://schemas.openxmlformats.org/presentationml/2006/main">
  <p:tag name="KSO_WM_UNIT_PLACING_PICTURE_USER_VIEWPORT" val="{&quot;height&quot;:12525,&quot;width&quot;:26205}"/>
</p:tagLst>
</file>

<file path=ppt/tags/tag4.xml><?xml version="1.0" encoding="utf-8"?>
<p:tagLst xmlns:p="http://schemas.openxmlformats.org/presentationml/2006/main">
  <p:tag name="ISPRING_PRESENTATION_TITLE" val="自我介绍"/>
  <p:tag name="COMMONDATA" val="eyJjb3VudCI6MTUsImhkaWQiOiI1MWMzYjUwYWQ1NmUxY2VhYzNhZmI1MGY5ZjVhOWYyOSIsInVzZXJDb3VudCI6MX0="/>
  <p:tag name="KSO_WPP_MARK_KEY" val="0785a101-c47b-4b27-926f-5a00c860cfdd"/>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2525</Words>
  <Application>WPS 演示</Application>
  <PresentationFormat>宽屏</PresentationFormat>
  <Paragraphs>96</Paragraphs>
  <Slides>19</Slides>
  <Notes>17</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19</vt:i4>
      </vt:variant>
    </vt:vector>
  </HeadingPairs>
  <TitlesOfParts>
    <vt:vector size="40" baseType="lpstr">
      <vt:lpstr>Arial</vt:lpstr>
      <vt:lpstr>宋体</vt:lpstr>
      <vt:lpstr>Wingdings</vt:lpstr>
      <vt:lpstr>华文楷体</vt:lpstr>
      <vt:lpstr>Times New Roman</vt:lpstr>
      <vt:lpstr>华文仿宋</vt:lpstr>
      <vt:lpstr>等线</vt:lpstr>
      <vt:lpstr>方正姚体</vt:lpstr>
      <vt:lpstr>Tempus Sans ITC</vt:lpstr>
      <vt:lpstr>微软雅黑</vt:lpstr>
      <vt:lpstr>Arial Unicode MS</vt:lpstr>
      <vt:lpstr>等线 Light</vt:lpstr>
      <vt:lpstr>Calibri</vt:lpstr>
      <vt:lpstr>新宋体</vt:lpstr>
      <vt:lpstr>方正大黑简体</vt:lpstr>
      <vt:lpstr>仿宋</vt:lpstr>
      <vt:lpstr>方正公文小标宋</vt:lpstr>
      <vt:lpstr>方正小标宋_GBK</vt:lpstr>
      <vt:lpstr>楷体</vt:lpstr>
      <vt:lpstr>方正仿宋_GB2312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自我介绍</dc:title>
  <dc:creator>Administrator</dc:creator>
  <cp:lastModifiedBy>狐狸月月</cp:lastModifiedBy>
  <cp:revision>104</cp:revision>
  <dcterms:created xsi:type="dcterms:W3CDTF">2018-09-01T03:05:00Z</dcterms:created>
  <dcterms:modified xsi:type="dcterms:W3CDTF">2023-09-13T02:02:27Z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KSOTemplateUUID">
    <vt:lpwstr>v1.0_mb_heBAmCoOUPJDPykTmoXA1g==</vt:lpwstr>
  </property>
  <property fmtid="{D5CDD505-2E9C-101B-9397-08002B2CF9AE}" pid="4" name="ICV">
    <vt:lpwstr>E91B4FD8C11241AC81816B06B3AF1D2E</vt:lpwstr>
  </property>
</Properties>
</file>